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921575" cy="43895963"/>
  <p:notesSz cx="6858000" cy="9144000"/>
  <p:defaultTextStyle>
    <a:defPPr>
      <a:defRPr lang="zh-CN"/>
    </a:defPPr>
    <a:lvl1pPr marL="0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743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486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4229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972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3714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8457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3200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7943" algn="l" defTabSz="4389486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6">
          <p15:clr>
            <a:srgbClr val="A4A3A4"/>
          </p15:clr>
        </p15:guide>
        <p15:guide id="2" pos="10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314" autoAdjust="0"/>
  </p:normalViewPr>
  <p:slideViewPr>
    <p:cSldViewPr>
      <p:cViewPr varScale="1">
        <p:scale>
          <a:sx n="14" d="100"/>
          <a:sy n="14" d="100"/>
        </p:scale>
        <p:origin x="1193" y="77"/>
      </p:cViewPr>
      <p:guideLst>
        <p:guide orient="horz" pos="13826"/>
        <p:guide pos="10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'INIT-INCR'!$C$1</c:f>
              <c:strCache>
                <c:ptCount val="1"/>
                <c:pt idx="0">
                  <c:v>FP (orig)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'INIT-INCR'!$B$2:$B$34</c:f>
              <c:strCache>
                <c:ptCount val="30"/>
                <c:pt idx="0">
                  <c:v>BD1</c:v>
                </c:pt>
                <c:pt idx="1">
                  <c:v>BD2</c:v>
                </c:pt>
                <c:pt idx="2">
                  <c:v>BI1</c:v>
                </c:pt>
                <c:pt idx="3">
                  <c:v>BI2</c:v>
                </c:pt>
                <c:pt idx="4">
                  <c:v>BI3</c:v>
                </c:pt>
                <c:pt idx="5">
                  <c:v>BN</c:v>
                </c:pt>
                <c:pt idx="6">
                  <c:v>BU</c:v>
                </c:pt>
                <c:pt idx="7">
                  <c:v>GC</c:v>
                </c:pt>
                <c:pt idx="8">
                  <c:v>HB1</c:v>
                </c:pt>
                <c:pt idx="9">
                  <c:v>HB2</c:v>
                </c:pt>
                <c:pt idx="10">
                  <c:v>HB3</c:v>
                </c:pt>
                <c:pt idx="11">
                  <c:v>HB4</c:v>
                </c:pt>
                <c:pt idx="12">
                  <c:v>HP1</c:v>
                </c:pt>
                <c:pt idx="13">
                  <c:v>HP2</c:v>
                </c:pt>
                <c:pt idx="14">
                  <c:v>IS</c:v>
                </c:pt>
                <c:pt idx="15">
                  <c:v>NA1</c:v>
                </c:pt>
                <c:pt idx="16">
                  <c:v>NA2</c:v>
                </c:pt>
                <c:pt idx="17">
                  <c:v>NV1</c:v>
                </c:pt>
                <c:pt idx="18">
                  <c:v>NV2</c:v>
                </c:pt>
                <c:pt idx="19">
                  <c:v>NV3</c:v>
                </c:pt>
                <c:pt idx="20">
                  <c:v>NV4</c:v>
                </c:pt>
                <c:pt idx="21">
                  <c:v>NV5</c:v>
                </c:pt>
                <c:pt idx="22">
                  <c:v>NV6</c:v>
                </c:pt>
                <c:pt idx="23">
                  <c:v>OS</c:v>
                </c:pt>
                <c:pt idx="24">
                  <c:v>PL1</c:v>
                </c:pt>
                <c:pt idx="25">
                  <c:v>PL2</c:v>
                </c:pt>
                <c:pt idx="26">
                  <c:v>TS1</c:v>
                </c:pt>
                <c:pt idx="27">
                  <c:v>TS2</c:v>
                </c:pt>
                <c:pt idx="28">
                  <c:v>TS3</c:v>
                </c:pt>
                <c:pt idx="29">
                  <c:v>UP</c:v>
                </c:pt>
              </c:strCache>
            </c:strRef>
          </c:cat>
          <c:val>
            <c:numRef>
              <c:f>'INIT-INCR'!$C$2:$C$34</c:f>
              <c:numCache>
                <c:formatCode>General</c:formatCode>
                <c:ptCount val="33"/>
                <c:pt idx="0">
                  <c:v>86</c:v>
                </c:pt>
                <c:pt idx="1">
                  <c:v>59</c:v>
                </c:pt>
                <c:pt idx="2">
                  <c:v>23</c:v>
                </c:pt>
                <c:pt idx="3">
                  <c:v>18</c:v>
                </c:pt>
                <c:pt idx="4">
                  <c:v>17</c:v>
                </c:pt>
                <c:pt idx="5">
                  <c:v>77</c:v>
                </c:pt>
                <c:pt idx="6">
                  <c:v>1</c:v>
                </c:pt>
                <c:pt idx="7">
                  <c:v>11</c:v>
                </c:pt>
                <c:pt idx="8">
                  <c:v>76</c:v>
                </c:pt>
                <c:pt idx="9">
                  <c:v>73</c:v>
                </c:pt>
                <c:pt idx="10">
                  <c:v>4110</c:v>
                </c:pt>
                <c:pt idx="11">
                  <c:v>3710</c:v>
                </c:pt>
                <c:pt idx="12">
                  <c:v>338</c:v>
                </c:pt>
                <c:pt idx="13">
                  <c:v>338</c:v>
                </c:pt>
                <c:pt idx="14">
                  <c:v>101</c:v>
                </c:pt>
                <c:pt idx="15">
                  <c:v>241</c:v>
                </c:pt>
                <c:pt idx="16">
                  <c:v>32</c:v>
                </c:pt>
                <c:pt idx="17">
                  <c:v>268</c:v>
                </c:pt>
                <c:pt idx="18">
                  <c:v>104</c:v>
                </c:pt>
                <c:pt idx="19">
                  <c:v>1275</c:v>
                </c:pt>
                <c:pt idx="20">
                  <c:v>147</c:v>
                </c:pt>
                <c:pt idx="21">
                  <c:v>173</c:v>
                </c:pt>
                <c:pt idx="22">
                  <c:v>1</c:v>
                </c:pt>
                <c:pt idx="23">
                  <c:v>12</c:v>
                </c:pt>
                <c:pt idx="24">
                  <c:v>263</c:v>
                </c:pt>
                <c:pt idx="25">
                  <c:v>263</c:v>
                </c:pt>
                <c:pt idx="26">
                  <c:v>15</c:v>
                </c:pt>
                <c:pt idx="27">
                  <c:v>15</c:v>
                </c:pt>
                <c:pt idx="28">
                  <c:v>0</c:v>
                </c:pt>
                <c:pt idx="29">
                  <c:v>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A1-4A54-90EF-29F27F960F60}"/>
            </c:ext>
          </c:extLst>
        </c:ser>
        <c:ser>
          <c:idx val="1"/>
          <c:order val="1"/>
          <c:tx>
            <c:strRef>
              <c:f>'INIT-INCR'!$D$1</c:f>
              <c:strCache>
                <c:ptCount val="1"/>
                <c:pt idx="0">
                  <c:v>FP (incr)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'INIT-INCR'!$B$2:$B$34</c:f>
              <c:strCache>
                <c:ptCount val="30"/>
                <c:pt idx="0">
                  <c:v>BD1</c:v>
                </c:pt>
                <c:pt idx="1">
                  <c:v>BD2</c:v>
                </c:pt>
                <c:pt idx="2">
                  <c:v>BI1</c:v>
                </c:pt>
                <c:pt idx="3">
                  <c:v>BI2</c:v>
                </c:pt>
                <c:pt idx="4">
                  <c:v>BI3</c:v>
                </c:pt>
                <c:pt idx="5">
                  <c:v>BN</c:v>
                </c:pt>
                <c:pt idx="6">
                  <c:v>BU</c:v>
                </c:pt>
                <c:pt idx="7">
                  <c:v>GC</c:v>
                </c:pt>
                <c:pt idx="8">
                  <c:v>HB1</c:v>
                </c:pt>
                <c:pt idx="9">
                  <c:v>HB2</c:v>
                </c:pt>
                <c:pt idx="10">
                  <c:v>HB3</c:v>
                </c:pt>
                <c:pt idx="11">
                  <c:v>HB4</c:v>
                </c:pt>
                <c:pt idx="12">
                  <c:v>HP1</c:v>
                </c:pt>
                <c:pt idx="13">
                  <c:v>HP2</c:v>
                </c:pt>
                <c:pt idx="14">
                  <c:v>IS</c:v>
                </c:pt>
                <c:pt idx="15">
                  <c:v>NA1</c:v>
                </c:pt>
                <c:pt idx="16">
                  <c:v>NA2</c:v>
                </c:pt>
                <c:pt idx="17">
                  <c:v>NV1</c:v>
                </c:pt>
                <c:pt idx="18">
                  <c:v>NV2</c:v>
                </c:pt>
                <c:pt idx="19">
                  <c:v>NV3</c:v>
                </c:pt>
                <c:pt idx="20">
                  <c:v>NV4</c:v>
                </c:pt>
                <c:pt idx="21">
                  <c:v>NV5</c:v>
                </c:pt>
                <c:pt idx="22">
                  <c:v>NV6</c:v>
                </c:pt>
                <c:pt idx="23">
                  <c:v>OS</c:v>
                </c:pt>
                <c:pt idx="24">
                  <c:v>PL1</c:v>
                </c:pt>
                <c:pt idx="25">
                  <c:v>PL2</c:v>
                </c:pt>
                <c:pt idx="26">
                  <c:v>TS1</c:v>
                </c:pt>
                <c:pt idx="27">
                  <c:v>TS2</c:v>
                </c:pt>
                <c:pt idx="28">
                  <c:v>TS3</c:v>
                </c:pt>
                <c:pt idx="29">
                  <c:v>UP</c:v>
                </c:pt>
              </c:strCache>
            </c:strRef>
          </c:cat>
          <c:val>
            <c:numRef>
              <c:f>'INIT-INCR'!$D$2:$D$34</c:f>
              <c:numCache>
                <c:formatCode>General</c:formatCode>
                <c:ptCount val="33"/>
                <c:pt idx="0">
                  <c:v>4</c:v>
                </c:pt>
                <c:pt idx="1">
                  <c:v>9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2</c:v>
                </c:pt>
                <c:pt idx="8">
                  <c:v>29</c:v>
                </c:pt>
                <c:pt idx="9">
                  <c:v>32</c:v>
                </c:pt>
                <c:pt idx="10">
                  <c:v>105</c:v>
                </c:pt>
                <c:pt idx="11">
                  <c:v>154</c:v>
                </c:pt>
                <c:pt idx="12">
                  <c:v>36</c:v>
                </c:pt>
                <c:pt idx="13">
                  <c:v>36</c:v>
                </c:pt>
                <c:pt idx="14">
                  <c:v>6</c:v>
                </c:pt>
                <c:pt idx="15">
                  <c:v>58</c:v>
                </c:pt>
                <c:pt idx="16">
                  <c:v>6</c:v>
                </c:pt>
                <c:pt idx="17">
                  <c:v>34</c:v>
                </c:pt>
                <c:pt idx="18">
                  <c:v>18</c:v>
                </c:pt>
                <c:pt idx="19">
                  <c:v>38</c:v>
                </c:pt>
                <c:pt idx="20">
                  <c:v>11</c:v>
                </c:pt>
                <c:pt idx="21">
                  <c:v>16</c:v>
                </c:pt>
                <c:pt idx="22">
                  <c:v>0</c:v>
                </c:pt>
                <c:pt idx="23">
                  <c:v>1</c:v>
                </c:pt>
                <c:pt idx="24">
                  <c:v>33</c:v>
                </c:pt>
                <c:pt idx="25">
                  <c:v>33</c:v>
                </c:pt>
                <c:pt idx="26">
                  <c:v>21</c:v>
                </c:pt>
                <c:pt idx="27">
                  <c:v>21</c:v>
                </c:pt>
                <c:pt idx="28">
                  <c:v>0</c:v>
                </c:pt>
                <c:pt idx="29">
                  <c:v>511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4A1-4A54-90EF-29F27F960F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0955264"/>
        <c:axId val="250956800"/>
      </c:barChart>
      <c:catAx>
        <c:axId val="250955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56800"/>
        <c:crosses val="autoZero"/>
        <c:auto val="1"/>
        <c:lblAlgn val="ctr"/>
        <c:lblOffset val="100"/>
        <c:noMultiLvlLbl val="0"/>
      </c:catAx>
      <c:valAx>
        <c:axId val="250956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95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2310597772322238"/>
          <c:y val="0.22442084056008443"/>
          <c:w val="0.16749348344774154"/>
          <c:h val="0.236207864106039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69118" y="13636203"/>
            <a:ext cx="27983339" cy="940918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938236" y="24874379"/>
            <a:ext cx="23045103" cy="112178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4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8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46079" y="1757874"/>
            <a:ext cx="29629418" cy="7315994"/>
          </a:xfrm>
          <a:prstGeom prst="rect">
            <a:avLst/>
          </a:prstGeom>
        </p:spPr>
        <p:txBody>
          <a:bodyPr vert="horz" lIns="438949" tIns="219474" rIns="438949" bIns="21947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46079" y="10242394"/>
            <a:ext cx="29629418" cy="28969307"/>
          </a:xfrm>
          <a:prstGeom prst="rect">
            <a:avLst/>
          </a:prstGeom>
        </p:spPr>
        <p:txBody>
          <a:bodyPr vert="horz" lIns="438949" tIns="219474" rIns="438949" bIns="21947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646079" y="40685058"/>
            <a:ext cx="7681701" cy="2337054"/>
          </a:xfrm>
          <a:prstGeom prst="rect">
            <a:avLst/>
          </a:prstGeom>
        </p:spPr>
        <p:txBody>
          <a:bodyPr vert="horz" lIns="438949" tIns="219474" rIns="438949" bIns="219474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1248205" y="40685058"/>
            <a:ext cx="10425165" cy="2337054"/>
          </a:xfrm>
          <a:prstGeom prst="rect">
            <a:avLst/>
          </a:prstGeom>
        </p:spPr>
        <p:txBody>
          <a:bodyPr vert="horz" lIns="438949" tIns="219474" rIns="438949" bIns="219474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3593795" y="40685058"/>
            <a:ext cx="7681701" cy="2337054"/>
          </a:xfrm>
          <a:prstGeom prst="rect">
            <a:avLst/>
          </a:prstGeom>
        </p:spPr>
        <p:txBody>
          <a:bodyPr vert="horz" lIns="438949" tIns="219474" rIns="438949" bIns="219474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389486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057" indent="-1646057" algn="l" defTabSz="4389486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457" indent="-1371714" algn="l" defTabSz="4389486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857" indent="-1097371" algn="l" defTabSz="4389486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1600" indent="-1097371" algn="l" defTabSz="4389486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6343" indent="-1097371" algn="l" defTabSz="4389486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1086" indent="-1097371" algn="l" defTabSz="4389486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5829" indent="-1097371" algn="l" defTabSz="4389486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60572" indent="-1097371" algn="l" defTabSz="4389486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5314" indent="-1097371" algn="l" defTabSz="4389486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743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486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4229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972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3714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8457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3200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7943" algn="l" defTabSz="4389486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圆角矩形 88"/>
          <p:cNvSpPr/>
          <p:nvPr/>
        </p:nvSpPr>
        <p:spPr>
          <a:xfrm>
            <a:off x="627020" y="899579"/>
            <a:ext cx="31613278" cy="4486562"/>
          </a:xfrm>
          <a:prstGeom prst="roundRect">
            <a:avLst/>
          </a:prstGeom>
          <a:solidFill>
            <a:schemeClr val="bg1">
              <a:lumMod val="95000"/>
              <a:alpha val="8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标题 1"/>
          <p:cNvSpPr txBox="1">
            <a:spLocks/>
          </p:cNvSpPr>
          <p:nvPr/>
        </p:nvSpPr>
        <p:spPr>
          <a:xfrm>
            <a:off x="5916600" y="2047311"/>
            <a:ext cx="22314432" cy="2191098"/>
          </a:xfrm>
          <a:prstGeom prst="rect">
            <a:avLst/>
          </a:prstGeom>
        </p:spPr>
        <p:txBody>
          <a:bodyPr vert="horz" lIns="438949" tIns="219474" rIns="438949" bIns="219474" rtlCol="0" anchor="ctr">
            <a:noAutofit/>
          </a:bodyPr>
          <a:lstStyle>
            <a:lvl1pPr algn="ctr" defTabSz="4389486" rtl="0" eaLnBrk="1" latinLnBrk="0" hangingPunct="1">
              <a:spcBef>
                <a:spcPct val="0"/>
              </a:spcBef>
              <a:buNone/>
              <a:defRPr sz="21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8000" b="1" dirty="0"/>
              <a:t>Machine Learning Based Timing Arc Prediction</a:t>
            </a:r>
            <a:br>
              <a:rPr lang="en-US" altLang="zh-CN" sz="8000" b="1" dirty="0"/>
            </a:br>
            <a:r>
              <a:rPr lang="en-US" altLang="zh-CN" sz="8000" b="1" dirty="0"/>
              <a:t> For AMS Design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27020" y="5747922"/>
            <a:ext cx="31953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</a:rPr>
              <a:t>Eric Hsu </a:t>
            </a:r>
            <a:r>
              <a:rPr lang="en-US" altLang="zh-CN" sz="3600" dirty="0">
                <a:solidFill>
                  <a:schemeClr val="bg1"/>
                </a:solidFill>
              </a:rPr>
              <a:t>(erhsu@nvidia.com)</a:t>
            </a:r>
            <a:r>
              <a:rPr lang="en-US" altLang="zh-CN" sz="3600" b="1" dirty="0">
                <a:solidFill>
                  <a:schemeClr val="bg1"/>
                </a:solidFill>
              </a:rPr>
              <a:t>  Ting Ku </a:t>
            </a:r>
            <a:r>
              <a:rPr lang="en-US" altLang="zh-CN" sz="3600" dirty="0">
                <a:solidFill>
                  <a:schemeClr val="bg1"/>
                </a:solidFill>
              </a:rPr>
              <a:t>(TKu@nvidia.com)  </a:t>
            </a:r>
            <a:r>
              <a:rPr lang="en-US" altLang="zh-CN" sz="3600" b="1" dirty="0">
                <a:solidFill>
                  <a:schemeClr val="bg1"/>
                </a:solidFill>
              </a:rPr>
              <a:t>An-Jui Shey</a:t>
            </a:r>
            <a:r>
              <a:rPr lang="en-US" altLang="zh-CN" sz="3600" dirty="0">
                <a:solidFill>
                  <a:schemeClr val="bg1"/>
                </a:solidFill>
              </a:rPr>
              <a:t> (anjui.shey@empyrean-tech.com)  </a:t>
            </a:r>
            <a:r>
              <a:rPr lang="en-US" altLang="zh-CN" sz="3600" b="1" dirty="0">
                <a:solidFill>
                  <a:schemeClr val="bg1"/>
                </a:solidFill>
              </a:rPr>
              <a:t>Jason Xing</a:t>
            </a:r>
            <a:r>
              <a:rPr lang="en-US" altLang="zh-CN" sz="3600" dirty="0">
                <a:solidFill>
                  <a:schemeClr val="bg1"/>
                </a:solidFill>
              </a:rPr>
              <a:t> (jason.xing@empyrean-tech.com)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908177" y="6839743"/>
            <a:ext cx="11181493" cy="17389419"/>
          </a:xfrm>
          <a:prstGeom prst="roundRect">
            <a:avLst>
              <a:gd name="adj" fmla="val 8370"/>
            </a:avLst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59188" y="7402365"/>
            <a:ext cx="783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u="sng" dirty="0">
                <a:solidFill>
                  <a:srgbClr val="0070C0"/>
                </a:solidFill>
              </a:rPr>
              <a:t>Motivation</a:t>
            </a:r>
            <a:endParaRPr lang="zh-CN" altLang="en-US" sz="7200" b="1" u="sng" dirty="0">
              <a:solidFill>
                <a:srgbClr val="0070C0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2089671" y="24831495"/>
            <a:ext cx="10203764" cy="18345336"/>
          </a:xfrm>
          <a:prstGeom prst="roundRect">
            <a:avLst>
              <a:gd name="adj" fmla="val 8370"/>
            </a:avLst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696161" y="25260350"/>
            <a:ext cx="7833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b="1" u="sng" dirty="0">
                <a:solidFill>
                  <a:srgbClr val="0070C0"/>
                </a:solidFill>
              </a:rPr>
              <a:t>Success Story</a:t>
            </a:r>
            <a:endParaRPr lang="zh-CN" altLang="en-US" sz="8000" b="1" u="sng" dirty="0">
              <a:solidFill>
                <a:srgbClr val="0070C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2157240" y="26556494"/>
            <a:ext cx="10136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itchFamily="2" charset="2"/>
              <a:buChar char="l"/>
            </a:pPr>
            <a:r>
              <a:rPr lang="en-US" altLang="zh-CN" sz="4000" b="1" dirty="0"/>
              <a:t>Case Setup</a:t>
            </a:r>
          </a:p>
        </p:txBody>
      </p:sp>
      <p:pic>
        <p:nvPicPr>
          <p:cNvPr id="50" name="图片 7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2673" y="1912555"/>
            <a:ext cx="3225455" cy="2460611"/>
          </a:xfrm>
          <a:prstGeom prst="rect">
            <a:avLst/>
          </a:prstGeom>
        </p:spPr>
      </p:pic>
      <p:sp>
        <p:nvSpPr>
          <p:cNvPr id="169" name="TextBox 168"/>
          <p:cNvSpPr txBox="1"/>
          <p:nvPr/>
        </p:nvSpPr>
        <p:spPr>
          <a:xfrm>
            <a:off x="12229248" y="34765406"/>
            <a:ext cx="10136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itchFamily="2" charset="2"/>
              <a:buChar char="l"/>
            </a:pPr>
            <a:r>
              <a:rPr lang="en-US" altLang="zh-CN" sz="4000" b="1" dirty="0"/>
              <a:t>Runtime &amp; Peak Memory Usage </a:t>
            </a:r>
          </a:p>
        </p:txBody>
      </p:sp>
      <p:graphicFrame>
        <p:nvGraphicFramePr>
          <p:cNvPr id="106" name="Table 14">
            <a:extLst>
              <a:ext uri="{FF2B5EF4-FFF2-40B4-BE49-F238E27FC236}">
                <a16:creationId xmlns:a16="http://schemas.microsoft.com/office/drawing/2014/main" id="{BE312650-C91B-444F-A2FB-94E40AB25D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778984"/>
              </p:ext>
            </p:extLst>
          </p:nvPr>
        </p:nvGraphicFramePr>
        <p:xfrm>
          <a:off x="12335462" y="27564606"/>
          <a:ext cx="8604000" cy="2062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000">
                  <a:extLst>
                    <a:ext uri="{9D8B030D-6E8A-4147-A177-3AD203B41FA5}">
                      <a16:colId xmlns:a16="http://schemas.microsoft.com/office/drawing/2014/main" val="4024219331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2071791871"/>
                    </a:ext>
                  </a:extLst>
                </a:gridCol>
                <a:gridCol w="2880000">
                  <a:extLst>
                    <a:ext uri="{9D8B030D-6E8A-4147-A177-3AD203B41FA5}">
                      <a16:colId xmlns:a16="http://schemas.microsoft.com/office/drawing/2014/main" val="61815580"/>
                    </a:ext>
                  </a:extLst>
                </a:gridCol>
              </a:tblGrid>
              <a:tr h="569089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Training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Testing</a:t>
                      </a:r>
                    </a:p>
                  </a:txBody>
                  <a:tcPr marL="39634" marR="39634" marT="19817" marB="19817" anchor="ctr"/>
                </a:tc>
                <a:extLst>
                  <a:ext uri="{0D108BD9-81ED-4DB2-BD59-A6C34878D82A}">
                    <a16:rowId xmlns:a16="http://schemas.microsoft.com/office/drawing/2014/main" val="2215744795"/>
                  </a:ext>
                </a:extLst>
              </a:tr>
              <a:tr h="497953">
                <a:tc>
                  <a:txBody>
                    <a:bodyPr/>
                    <a:lstStyle/>
                    <a:p>
                      <a:r>
                        <a:rPr lang="en-US" sz="2400" dirty="0"/>
                        <a:t># of cells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411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30</a:t>
                      </a:r>
                    </a:p>
                  </a:txBody>
                  <a:tcPr marL="39634" marR="39634" marT="19817" marB="19817" anchor="ctr"/>
                </a:tc>
                <a:extLst>
                  <a:ext uri="{0D108BD9-81ED-4DB2-BD59-A6C34878D82A}">
                    <a16:rowId xmlns:a16="http://schemas.microsoft.com/office/drawing/2014/main" val="3178227761"/>
                  </a:ext>
                </a:extLst>
              </a:tr>
              <a:tr h="497953">
                <a:tc>
                  <a:txBody>
                    <a:bodyPr/>
                    <a:lstStyle/>
                    <a:p>
                      <a:r>
                        <a:rPr lang="en-US" sz="2400" dirty="0"/>
                        <a:t># of arcs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90,040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6,774</a:t>
                      </a:r>
                    </a:p>
                  </a:txBody>
                  <a:tcPr marL="39634" marR="39634" marT="19817" marB="19817" anchor="ctr"/>
                </a:tc>
                <a:extLst>
                  <a:ext uri="{0D108BD9-81ED-4DB2-BD59-A6C34878D82A}">
                    <a16:rowId xmlns:a16="http://schemas.microsoft.com/office/drawing/2014/main" val="2136476359"/>
                  </a:ext>
                </a:extLst>
              </a:tr>
              <a:tr h="497953">
                <a:tc>
                  <a:txBody>
                    <a:bodyPr/>
                    <a:lstStyle/>
                    <a:p>
                      <a:r>
                        <a:rPr lang="en-US" sz="2400" dirty="0"/>
                        <a:t># of non-arcs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1,696,088</a:t>
                      </a:r>
                    </a:p>
                  </a:txBody>
                  <a:tcPr marL="39634" marR="39634" marT="19817" marB="19817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/>
                        <a:t>15,124,093</a:t>
                      </a:r>
                    </a:p>
                  </a:txBody>
                  <a:tcPr marL="39634" marR="39634" marT="19817" marB="19817" anchor="ctr"/>
                </a:tc>
                <a:extLst>
                  <a:ext uri="{0D108BD9-81ED-4DB2-BD59-A6C34878D82A}">
                    <a16:rowId xmlns:a16="http://schemas.microsoft.com/office/drawing/2014/main" val="1723937209"/>
                  </a:ext>
                </a:extLst>
              </a:tr>
            </a:tbl>
          </a:graphicData>
        </a:graphic>
      </p:graphicFrame>
      <p:graphicFrame>
        <p:nvGraphicFramePr>
          <p:cNvPr id="107" name="Table 15">
            <a:extLst>
              <a:ext uri="{FF2B5EF4-FFF2-40B4-BE49-F238E27FC236}">
                <a16:creationId xmlns:a16="http://schemas.microsoft.com/office/drawing/2014/main" id="{9516DE42-0FC6-4E73-801F-708A8BEE3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178742"/>
              </p:ext>
            </p:extLst>
          </p:nvPr>
        </p:nvGraphicFramePr>
        <p:xfrm>
          <a:off x="12335462" y="35898542"/>
          <a:ext cx="8640001" cy="16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141">
                  <a:extLst>
                    <a:ext uri="{9D8B030D-6E8A-4147-A177-3AD203B41FA5}">
                      <a16:colId xmlns:a16="http://schemas.microsoft.com/office/drawing/2014/main" val="4237770790"/>
                    </a:ext>
                  </a:extLst>
                </a:gridCol>
                <a:gridCol w="3085430">
                  <a:extLst>
                    <a:ext uri="{9D8B030D-6E8A-4147-A177-3AD203B41FA5}">
                      <a16:colId xmlns:a16="http://schemas.microsoft.com/office/drawing/2014/main" val="4242385197"/>
                    </a:ext>
                  </a:extLst>
                </a:gridCol>
                <a:gridCol w="3085430">
                  <a:extLst>
                    <a:ext uri="{9D8B030D-6E8A-4147-A177-3AD203B41FA5}">
                      <a16:colId xmlns:a16="http://schemas.microsoft.com/office/drawing/2014/main" val="1177426488"/>
                    </a:ext>
                  </a:extLst>
                </a:gridCol>
              </a:tblGrid>
              <a:tr h="61200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Runtime (mins)</a:t>
                      </a:r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Peak Memory (GB)</a:t>
                      </a:r>
                    </a:p>
                  </a:txBody>
                  <a:tcPr marL="41907" marR="41907" marT="20954" marB="20954" anchor="ctr"/>
                </a:tc>
                <a:extLst>
                  <a:ext uri="{0D108BD9-81ED-4DB2-BD59-A6C34878D82A}">
                    <a16:rowId xmlns:a16="http://schemas.microsoft.com/office/drawing/2014/main" val="96413364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Training</a:t>
                      </a:r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45:51</a:t>
                      </a:r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50.2</a:t>
                      </a:r>
                    </a:p>
                  </a:txBody>
                  <a:tcPr marL="41907" marR="41907" marT="20954" marB="20954" anchor="ctr"/>
                </a:tc>
                <a:extLst>
                  <a:ext uri="{0D108BD9-81ED-4DB2-BD59-A6C34878D82A}">
                    <a16:rowId xmlns:a16="http://schemas.microsoft.com/office/drawing/2014/main" val="328516222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Prediction</a:t>
                      </a:r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7:16</a:t>
                      </a:r>
                    </a:p>
                  </a:txBody>
                  <a:tcPr marL="41907" marR="41907" marT="20954" marB="2095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64.8</a:t>
                      </a:r>
                    </a:p>
                  </a:txBody>
                  <a:tcPr marL="41907" marR="41907" marT="20954" marB="20954" anchor="ctr"/>
                </a:tc>
                <a:extLst>
                  <a:ext uri="{0D108BD9-81ED-4DB2-BD59-A6C34878D82A}">
                    <a16:rowId xmlns:a16="http://schemas.microsoft.com/office/drawing/2014/main" val="954197330"/>
                  </a:ext>
                </a:extLst>
              </a:tr>
            </a:tbl>
          </a:graphicData>
        </a:graphic>
      </p:graphicFrame>
      <p:graphicFrame>
        <p:nvGraphicFramePr>
          <p:cNvPr id="172" name="Chart 10">
            <a:extLst>
              <a:ext uri="{FF2B5EF4-FFF2-40B4-BE49-F238E27FC236}">
                <a16:creationId xmlns:a16="http://schemas.microsoft.com/office/drawing/2014/main" id="{652FAC12-C39B-4DB2-8323-89D8E1BB3C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395804"/>
              </p:ext>
            </p:extLst>
          </p:nvPr>
        </p:nvGraphicFramePr>
        <p:xfrm>
          <a:off x="12573713" y="38750972"/>
          <a:ext cx="8112035" cy="41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3" name="Table 12">
            <a:extLst>
              <a:ext uri="{FF2B5EF4-FFF2-40B4-BE49-F238E27FC236}">
                <a16:creationId xmlns:a16="http://schemas.microsoft.com/office/drawing/2014/main" id="{D3C651FC-D228-4C87-B856-88D5E116D8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529637"/>
              </p:ext>
            </p:extLst>
          </p:nvPr>
        </p:nvGraphicFramePr>
        <p:xfrm>
          <a:off x="12356523" y="30795756"/>
          <a:ext cx="5591988" cy="3681617"/>
        </p:xfrm>
        <a:graphic>
          <a:graphicData uri="http://schemas.openxmlformats.org/drawingml/2006/table">
            <a:tbl>
              <a:tblPr firstRow="1" bandRow="1"/>
              <a:tblGrid>
                <a:gridCol w="1991988">
                  <a:extLst>
                    <a:ext uri="{9D8B030D-6E8A-4147-A177-3AD203B41FA5}">
                      <a16:colId xmlns:a16="http://schemas.microsoft.com/office/drawing/2014/main" val="182188613"/>
                    </a:ext>
                  </a:extLst>
                </a:gridCol>
                <a:gridCol w="1824436">
                  <a:extLst>
                    <a:ext uri="{9D8B030D-6E8A-4147-A177-3AD203B41FA5}">
                      <a16:colId xmlns:a16="http://schemas.microsoft.com/office/drawing/2014/main" val="1045431659"/>
                    </a:ext>
                  </a:extLst>
                </a:gridCol>
                <a:gridCol w="1775564">
                  <a:extLst>
                    <a:ext uri="{9D8B030D-6E8A-4147-A177-3AD203B41FA5}">
                      <a16:colId xmlns:a16="http://schemas.microsoft.com/office/drawing/2014/main" val="2307089740"/>
                    </a:ext>
                  </a:extLst>
                </a:gridCol>
              </a:tblGrid>
              <a:tr h="663097">
                <a:tc gridSpan="3">
                  <a:txBody>
                    <a:bodyPr/>
                    <a:lstStyle>
                      <a:lvl1pPr marL="0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500" dirty="0"/>
                        <a:t>Timing Arc Existence Prediction</a:t>
                      </a:r>
                    </a:p>
                  </a:txBody>
                  <a:tcPr marL="122765" marR="122765" marT="61382" marB="61382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611852"/>
                  </a:ext>
                </a:extLst>
              </a:tr>
              <a:tr h="1108756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Original/ Incremental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Predicted: 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NO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Predicted: </a:t>
                      </a:r>
                      <a:br>
                        <a:rPr lang="en-US" sz="2400" dirty="0"/>
                      </a:br>
                      <a:r>
                        <a:rPr lang="en-US" sz="2400" dirty="0"/>
                        <a:t>YES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273413"/>
                  </a:ext>
                </a:extLst>
              </a:tr>
              <a:tr h="954882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Actual: NO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15,111,407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2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15,123,385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13,464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en-US" sz="2400" dirty="0">
                          <a:solidFill>
                            <a:schemeClr val="bg1"/>
                          </a:solidFill>
                        </a:rPr>
                        <a:t>     </a:t>
                      </a:r>
                      <a:r>
                        <a:rPr lang="en-US" sz="2400" dirty="0">
                          <a:solidFill>
                            <a:schemeClr val="accent6"/>
                          </a:solidFill>
                        </a:rPr>
                        <a:t>1,486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913465"/>
                  </a:ext>
                </a:extLst>
              </a:tr>
              <a:tr h="954882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Actual: YES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515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400" dirty="0">
                          <a:solidFill>
                            <a:schemeClr val="accent6"/>
                          </a:solidFill>
                        </a:rPr>
                        <a:t>13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2,766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3,268</a:t>
                      </a:r>
                    </a:p>
                  </a:txBody>
                  <a:tcPr marL="122765" marR="122765" marT="61382" marB="61382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323218"/>
                  </a:ext>
                </a:extLst>
              </a:tr>
            </a:tbl>
          </a:graphicData>
        </a:graphic>
      </p:graphicFrame>
      <p:graphicFrame>
        <p:nvGraphicFramePr>
          <p:cNvPr id="174" name="Table 13">
            <a:extLst>
              <a:ext uri="{FF2B5EF4-FFF2-40B4-BE49-F238E27FC236}">
                <a16:creationId xmlns:a16="http://schemas.microsoft.com/office/drawing/2014/main" id="{9E3A3E56-0FC0-46FC-BDF5-7B6A0FA2F2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059917"/>
              </p:ext>
            </p:extLst>
          </p:nvPr>
        </p:nvGraphicFramePr>
        <p:xfrm>
          <a:off x="18122262" y="30795756"/>
          <a:ext cx="4099165" cy="3681618"/>
        </p:xfrm>
        <a:graphic>
          <a:graphicData uri="http://schemas.openxmlformats.org/drawingml/2006/table">
            <a:tbl>
              <a:tblPr firstRow="1" bandRow="1"/>
              <a:tblGrid>
                <a:gridCol w="2371165">
                  <a:extLst>
                    <a:ext uri="{9D8B030D-6E8A-4147-A177-3AD203B41FA5}">
                      <a16:colId xmlns:a16="http://schemas.microsoft.com/office/drawing/2014/main" val="3854146319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465373320"/>
                    </a:ext>
                  </a:extLst>
                </a:gridCol>
              </a:tblGrid>
              <a:tr h="560089">
                <a:tc gridSpan="2">
                  <a:txBody>
                    <a:bodyPr/>
                    <a:lstStyle>
                      <a:lvl1pPr marL="0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lvl="0" algn="l"/>
                      <a:r>
                        <a:rPr lang="en-US" sz="25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Timing Type Prediction</a:t>
                      </a:r>
                    </a:p>
                  </a:txBody>
                  <a:tcPr marL="108452" marR="108452" marT="54226" marB="54226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1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256488"/>
                  </a:ext>
                </a:extLst>
              </a:tr>
              <a:tr h="871220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Arcs with timing type in .lib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3,281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079861"/>
                  </a:ext>
                </a:extLst>
              </a:tr>
              <a:tr h="871220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Arcs with timing type predicted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(84.30%)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  <a:p>
                      <a:r>
                        <a:rPr lang="en-US" sz="2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(99.60%)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613731"/>
                  </a:ext>
                </a:extLst>
              </a:tr>
              <a:tr h="871220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Matched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009900"/>
                          </a:solidFill>
                        </a:rPr>
                        <a:t>2,745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</a:p>
                    <a:p>
                      <a:r>
                        <a:rPr lang="en-US" sz="2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3,247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537372"/>
                  </a:ext>
                </a:extLst>
              </a:tr>
              <a:tr h="507869"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/>
                        <a:t>Mismatched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17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340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51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68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585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021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19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362" algn="l" defTabSz="91434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19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400" dirty="0">
                          <a:solidFill>
                            <a:schemeClr val="accent6"/>
                          </a:solidFill>
                        </a:rPr>
                        <a:t>21</a:t>
                      </a:r>
                    </a:p>
                  </a:txBody>
                  <a:tcPr marL="108452" marR="108452" marT="54226" marB="54226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CC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0162839"/>
                  </a:ext>
                </a:extLst>
              </a:tr>
            </a:tbl>
          </a:graphicData>
        </a:graphic>
      </p:graphicFrame>
      <p:sp>
        <p:nvSpPr>
          <p:cNvPr id="8" name="圆角矩形 7"/>
          <p:cNvSpPr/>
          <p:nvPr/>
        </p:nvSpPr>
        <p:spPr>
          <a:xfrm>
            <a:off x="12335462" y="6839744"/>
            <a:ext cx="19866398" cy="17340486"/>
          </a:xfrm>
          <a:prstGeom prst="roundRect">
            <a:avLst>
              <a:gd name="adj" fmla="val 8370"/>
            </a:avLst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23718" y="7474373"/>
            <a:ext cx="19486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u="sng" dirty="0">
                <a:solidFill>
                  <a:srgbClr val="0070C0"/>
                </a:solidFill>
              </a:rPr>
              <a:t>Timing Arc Training &amp; Prediction Usage Flow</a:t>
            </a:r>
            <a:endParaRPr lang="zh-CN" altLang="en-US" sz="7200" b="1" u="sng" dirty="0">
              <a:solidFill>
                <a:srgbClr val="0070C0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907058" y="24828301"/>
            <a:ext cx="10996355" cy="18348530"/>
          </a:xfrm>
          <a:prstGeom prst="roundRect">
            <a:avLst>
              <a:gd name="adj" fmla="val 8370"/>
            </a:avLst>
          </a:prstGeom>
          <a:solidFill>
            <a:schemeClr val="bg1">
              <a:lumMod val="85000"/>
              <a:alpha val="90000"/>
            </a:schemeClr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1830898" y="25044325"/>
            <a:ext cx="9589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u="sng" dirty="0">
                <a:solidFill>
                  <a:srgbClr val="0070C0"/>
                </a:solidFill>
              </a:rPr>
              <a:t>Implementation &amp; Algorithm</a:t>
            </a:r>
            <a:endParaRPr lang="zh-CN" altLang="en-US" sz="6000" b="1" u="sng" dirty="0">
              <a:solidFill>
                <a:srgbClr val="0070C0"/>
              </a:solidFill>
            </a:endParaRPr>
          </a:p>
        </p:txBody>
      </p:sp>
      <p:grpSp>
        <p:nvGrpSpPr>
          <p:cNvPr id="222" name="Group 4">
            <a:extLst>
              <a:ext uri="{FF2B5EF4-FFF2-40B4-BE49-F238E27FC236}">
                <a16:creationId xmlns:a16="http://schemas.microsoft.com/office/drawing/2014/main" id="{F648454B-351C-42C2-8A96-6D112AE345AA}"/>
              </a:ext>
            </a:extLst>
          </p:cNvPr>
          <p:cNvGrpSpPr/>
          <p:nvPr/>
        </p:nvGrpSpPr>
        <p:grpSpPr>
          <a:xfrm>
            <a:off x="1864937" y="34455617"/>
            <a:ext cx="9123242" cy="8590708"/>
            <a:chOff x="2242549" y="1813848"/>
            <a:chExt cx="8288203" cy="3699278"/>
          </a:xfrm>
        </p:grpSpPr>
        <p:sp>
          <p:nvSpPr>
            <p:cNvPr id="223" name="矩形 8">
              <a:extLst>
                <a:ext uri="{FF2B5EF4-FFF2-40B4-BE49-F238E27FC236}">
                  <a16:creationId xmlns:a16="http://schemas.microsoft.com/office/drawing/2014/main" id="{3B558739-5385-4B29-A739-1158E8D058CD}"/>
                </a:ext>
              </a:extLst>
            </p:cNvPr>
            <p:cNvSpPr/>
            <p:nvPr/>
          </p:nvSpPr>
          <p:spPr bwMode="auto">
            <a:xfrm>
              <a:off x="7906210" y="3954670"/>
              <a:ext cx="2624542" cy="1558456"/>
            </a:xfrm>
            <a:prstGeom prst="rect">
              <a:avLst/>
            </a:prstGeom>
            <a:noFill/>
            <a:ln w="15875">
              <a:solidFill>
                <a:srgbClr val="C00000"/>
              </a:solidFill>
              <a:prstDash val="sysDash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>
                <a:buClr>
                  <a:srgbClr val="CC9900"/>
                </a:buClr>
                <a:buFont typeface="Wingdings" pitchFamily="2" charset="2"/>
                <a:buChar char="n"/>
              </a:pPr>
              <a:endParaRPr lang="en-US" sz="23900" dirty="0">
                <a:latin typeface="Arial" charset="0"/>
                <a:ea typeface="宋体" charset="-122"/>
              </a:endParaRPr>
            </a:p>
          </p:txBody>
        </p:sp>
        <p:sp>
          <p:nvSpPr>
            <p:cNvPr id="224" name="Rectangle 28">
              <a:extLst>
                <a:ext uri="{FF2B5EF4-FFF2-40B4-BE49-F238E27FC236}">
                  <a16:creationId xmlns:a16="http://schemas.microsoft.com/office/drawing/2014/main" id="{DBD7E22C-0157-4391-8C07-138B048E942B}"/>
                </a:ext>
              </a:extLst>
            </p:cNvPr>
            <p:cNvSpPr/>
            <p:nvPr/>
          </p:nvSpPr>
          <p:spPr bwMode="auto">
            <a:xfrm>
              <a:off x="2242549" y="1813848"/>
              <a:ext cx="2111548" cy="512613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r>
                <a:rPr lang="en-US" sz="3200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Training set</a:t>
              </a:r>
            </a:p>
          </p:txBody>
        </p:sp>
        <p:sp>
          <p:nvSpPr>
            <p:cNvPr id="225" name="Rectangle 29">
              <a:extLst>
                <a:ext uri="{FF2B5EF4-FFF2-40B4-BE49-F238E27FC236}">
                  <a16:creationId xmlns:a16="http://schemas.microsoft.com/office/drawing/2014/main" id="{7A31F810-CAED-47B7-94D0-5AC9B6E4C81E}"/>
                </a:ext>
              </a:extLst>
            </p:cNvPr>
            <p:cNvSpPr/>
            <p:nvPr/>
          </p:nvSpPr>
          <p:spPr bwMode="auto">
            <a:xfrm>
              <a:off x="2242549" y="4185946"/>
              <a:ext cx="1981304" cy="355494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r>
                <a:rPr lang="en-US" sz="3200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Test set</a:t>
              </a:r>
            </a:p>
          </p:txBody>
        </p:sp>
        <p:sp>
          <p:nvSpPr>
            <p:cNvPr id="226" name="Rectangle 30">
              <a:extLst>
                <a:ext uri="{FF2B5EF4-FFF2-40B4-BE49-F238E27FC236}">
                  <a16:creationId xmlns:a16="http://schemas.microsoft.com/office/drawing/2014/main" id="{1B624E23-8527-4215-AFCB-85FD027635B7}"/>
                </a:ext>
              </a:extLst>
            </p:cNvPr>
            <p:cNvSpPr/>
            <p:nvPr/>
          </p:nvSpPr>
          <p:spPr bwMode="auto">
            <a:xfrm>
              <a:off x="4679316" y="1813848"/>
              <a:ext cx="2581506" cy="509198"/>
            </a:xfrm>
            <a:prstGeom prst="rect">
              <a:avLst/>
            </a:prstGeom>
            <a:solidFill>
              <a:srgbClr val="7030A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Lib process, </a:t>
              </a:r>
            </a:p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generate P/N feature/label  </a:t>
              </a:r>
            </a:p>
          </p:txBody>
        </p:sp>
        <p:sp>
          <p:nvSpPr>
            <p:cNvPr id="227" name="Rectangle 31">
              <a:extLst>
                <a:ext uri="{FF2B5EF4-FFF2-40B4-BE49-F238E27FC236}">
                  <a16:creationId xmlns:a16="http://schemas.microsoft.com/office/drawing/2014/main" id="{F9F9ABA8-76A3-4DA7-9883-9136E266091B}"/>
                </a:ext>
              </a:extLst>
            </p:cNvPr>
            <p:cNvSpPr/>
            <p:nvPr/>
          </p:nvSpPr>
          <p:spPr bwMode="auto">
            <a:xfrm>
              <a:off x="4730948" y="4126757"/>
              <a:ext cx="2568281" cy="475518"/>
            </a:xfrm>
            <a:prstGeom prst="rect">
              <a:avLst/>
            </a:prstGeom>
            <a:solidFill>
              <a:srgbClr val="7030A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Prediction</a:t>
              </a:r>
            </a:p>
          </p:txBody>
        </p:sp>
        <p:cxnSp>
          <p:nvCxnSpPr>
            <p:cNvPr id="228" name="Straight Arrow Connector 36">
              <a:extLst>
                <a:ext uri="{FF2B5EF4-FFF2-40B4-BE49-F238E27FC236}">
                  <a16:creationId xmlns:a16="http://schemas.microsoft.com/office/drawing/2014/main" id="{883D2313-98E7-414F-A22C-1C64A9432133}"/>
                </a:ext>
              </a:extLst>
            </p:cNvPr>
            <p:cNvCxnSpPr>
              <a:cxnSpLocks/>
              <a:stCxn id="224" idx="3"/>
              <a:endCxn id="226" idx="1"/>
            </p:cNvCxnSpPr>
            <p:nvPr/>
          </p:nvCxnSpPr>
          <p:spPr>
            <a:xfrm flipV="1">
              <a:off x="4354097" y="2068447"/>
              <a:ext cx="325219" cy="170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29" name="Straight Arrow Connector 38">
              <a:extLst>
                <a:ext uri="{FF2B5EF4-FFF2-40B4-BE49-F238E27FC236}">
                  <a16:creationId xmlns:a16="http://schemas.microsoft.com/office/drawing/2014/main" id="{3A3778FC-D719-4F07-A4F9-9D50126120C3}"/>
                </a:ext>
              </a:extLst>
            </p:cNvPr>
            <p:cNvCxnSpPr>
              <a:cxnSpLocks/>
              <a:stCxn id="225" idx="3"/>
              <a:endCxn id="227" idx="1"/>
            </p:cNvCxnSpPr>
            <p:nvPr/>
          </p:nvCxnSpPr>
          <p:spPr>
            <a:xfrm>
              <a:off x="4223853" y="4363693"/>
              <a:ext cx="507096" cy="823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42">
              <a:extLst>
                <a:ext uri="{FF2B5EF4-FFF2-40B4-BE49-F238E27FC236}">
                  <a16:creationId xmlns:a16="http://schemas.microsoft.com/office/drawing/2014/main" id="{2674E3AA-1A9C-4734-80D5-F4B4C60BC6AB}"/>
                </a:ext>
              </a:extLst>
            </p:cNvPr>
            <p:cNvCxnSpPr>
              <a:cxnSpLocks/>
            </p:cNvCxnSpPr>
            <p:nvPr/>
          </p:nvCxnSpPr>
          <p:spPr>
            <a:xfrm>
              <a:off x="5968154" y="2326461"/>
              <a:ext cx="0" cy="36808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sp>
          <p:nvSpPr>
            <p:cNvPr id="231" name="Rectangle 30">
              <a:extLst>
                <a:ext uri="{FF2B5EF4-FFF2-40B4-BE49-F238E27FC236}">
                  <a16:creationId xmlns:a16="http://schemas.microsoft.com/office/drawing/2014/main" id="{ECD8A17F-CBC9-45FC-808C-C12F8DC3C7D3}"/>
                </a:ext>
              </a:extLst>
            </p:cNvPr>
            <p:cNvSpPr/>
            <p:nvPr/>
          </p:nvSpPr>
          <p:spPr bwMode="auto">
            <a:xfrm>
              <a:off x="4223860" y="3173603"/>
              <a:ext cx="1866149" cy="162810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Input features</a:t>
              </a:r>
            </a:p>
          </p:txBody>
        </p:sp>
        <p:sp>
          <p:nvSpPr>
            <p:cNvPr id="232" name="Rectangle 32">
              <a:extLst>
                <a:ext uri="{FF2B5EF4-FFF2-40B4-BE49-F238E27FC236}">
                  <a16:creationId xmlns:a16="http://schemas.microsoft.com/office/drawing/2014/main" id="{449DC6E9-F1E1-41D3-8C42-2941FD361A7A}"/>
                </a:ext>
              </a:extLst>
            </p:cNvPr>
            <p:cNvSpPr/>
            <p:nvPr/>
          </p:nvSpPr>
          <p:spPr bwMode="auto">
            <a:xfrm>
              <a:off x="8246894" y="4880587"/>
              <a:ext cx="1884530" cy="446487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Analysis </a:t>
              </a:r>
              <a:r>
                <a:rPr lang="en-US" altLang="zh-CN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R</a:t>
              </a:r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eport</a:t>
              </a:r>
            </a:p>
          </p:txBody>
        </p:sp>
        <p:cxnSp>
          <p:nvCxnSpPr>
            <p:cNvPr id="233" name="Straight Arrow Connector 16">
              <a:extLst>
                <a:ext uri="{FF2B5EF4-FFF2-40B4-BE49-F238E27FC236}">
                  <a16:creationId xmlns:a16="http://schemas.microsoft.com/office/drawing/2014/main" id="{45627AB4-B635-4617-B252-50C972CA6838}"/>
                </a:ext>
              </a:extLst>
            </p:cNvPr>
            <p:cNvCxnSpPr/>
            <p:nvPr/>
          </p:nvCxnSpPr>
          <p:spPr>
            <a:xfrm>
              <a:off x="5983712" y="3896951"/>
              <a:ext cx="0" cy="23011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sp>
          <p:nvSpPr>
            <p:cNvPr id="234" name="Rectangle 30">
              <a:extLst>
                <a:ext uri="{FF2B5EF4-FFF2-40B4-BE49-F238E27FC236}">
                  <a16:creationId xmlns:a16="http://schemas.microsoft.com/office/drawing/2014/main" id="{88DAD732-8E01-4FB4-82D7-A92297DE9881}"/>
                </a:ext>
              </a:extLst>
            </p:cNvPr>
            <p:cNvSpPr/>
            <p:nvPr/>
          </p:nvSpPr>
          <p:spPr bwMode="auto">
            <a:xfrm>
              <a:off x="4692962" y="2735377"/>
              <a:ext cx="2567862" cy="419440"/>
            </a:xfrm>
            <a:prstGeom prst="rect">
              <a:avLst/>
            </a:prstGeom>
            <a:solidFill>
              <a:srgbClr val="7030A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Word Vectorization </a:t>
              </a:r>
            </a:p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NLP </a:t>
              </a:r>
            </a:p>
          </p:txBody>
        </p:sp>
        <p:sp>
          <p:nvSpPr>
            <p:cNvPr id="235" name="Rectangle 30">
              <a:extLst>
                <a:ext uri="{FF2B5EF4-FFF2-40B4-BE49-F238E27FC236}">
                  <a16:creationId xmlns:a16="http://schemas.microsoft.com/office/drawing/2014/main" id="{02140642-09FB-40DE-B334-AA706CA05D69}"/>
                </a:ext>
              </a:extLst>
            </p:cNvPr>
            <p:cNvSpPr/>
            <p:nvPr/>
          </p:nvSpPr>
          <p:spPr bwMode="auto">
            <a:xfrm>
              <a:off x="5885363" y="3154001"/>
              <a:ext cx="1633868" cy="232995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Output labels</a:t>
              </a:r>
            </a:p>
          </p:txBody>
        </p:sp>
        <p:sp>
          <p:nvSpPr>
            <p:cNvPr id="236" name="Rectangle 31">
              <a:extLst>
                <a:ext uri="{FF2B5EF4-FFF2-40B4-BE49-F238E27FC236}">
                  <a16:creationId xmlns:a16="http://schemas.microsoft.com/office/drawing/2014/main" id="{5181C7B0-91C5-4ED2-9648-C5689959124E}"/>
                </a:ext>
              </a:extLst>
            </p:cNvPr>
            <p:cNvSpPr/>
            <p:nvPr/>
          </p:nvSpPr>
          <p:spPr bwMode="auto">
            <a:xfrm>
              <a:off x="4730948" y="3385869"/>
              <a:ext cx="2568281" cy="511082"/>
            </a:xfrm>
            <a:prstGeom prst="rect">
              <a:avLst/>
            </a:prstGeom>
            <a:solidFill>
              <a:srgbClr val="7030A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216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Learning</a:t>
              </a:r>
            </a:p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MLP/ADA</a:t>
              </a:r>
            </a:p>
          </p:txBody>
        </p:sp>
        <p:cxnSp>
          <p:nvCxnSpPr>
            <p:cNvPr id="237" name="Straight Arrow Connector 38">
              <a:extLst>
                <a:ext uri="{FF2B5EF4-FFF2-40B4-BE49-F238E27FC236}">
                  <a16:creationId xmlns:a16="http://schemas.microsoft.com/office/drawing/2014/main" id="{AFC1F3CE-A8F0-49D8-957F-36E8AA25A9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33201" y="2543072"/>
              <a:ext cx="269976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38" name="Straight Arrow Connector 23">
              <a:extLst>
                <a:ext uri="{FF2B5EF4-FFF2-40B4-BE49-F238E27FC236}">
                  <a16:creationId xmlns:a16="http://schemas.microsoft.com/office/drawing/2014/main" id="{2C90CA82-536E-46D4-9921-7B513D3B7CD7}"/>
                </a:ext>
              </a:extLst>
            </p:cNvPr>
            <p:cNvCxnSpPr>
              <a:cxnSpLocks/>
              <a:endCxn id="225" idx="0"/>
            </p:cNvCxnSpPr>
            <p:nvPr/>
          </p:nvCxnSpPr>
          <p:spPr>
            <a:xfrm>
              <a:off x="3233201" y="2543072"/>
              <a:ext cx="0" cy="164287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sp>
          <p:nvSpPr>
            <p:cNvPr id="239" name="Rectangle 32">
              <a:extLst>
                <a:ext uri="{FF2B5EF4-FFF2-40B4-BE49-F238E27FC236}">
                  <a16:creationId xmlns:a16="http://schemas.microsoft.com/office/drawing/2014/main" id="{FAE28011-B91D-43EE-BCE7-5495A750E9EE}"/>
                </a:ext>
              </a:extLst>
            </p:cNvPr>
            <p:cNvSpPr/>
            <p:nvPr/>
          </p:nvSpPr>
          <p:spPr bwMode="auto">
            <a:xfrm>
              <a:off x="8246896" y="4086204"/>
              <a:ext cx="1884529" cy="556624"/>
            </a:xfrm>
            <a:prstGeom prst="rect">
              <a:avLst/>
            </a:prstGeom>
            <a:solidFill>
              <a:srgbClr val="00B0F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Test  cross validation</a:t>
              </a:r>
            </a:p>
          </p:txBody>
        </p:sp>
        <p:cxnSp>
          <p:nvCxnSpPr>
            <p:cNvPr id="240" name="Straight Arrow Connector 36">
              <a:extLst>
                <a:ext uri="{FF2B5EF4-FFF2-40B4-BE49-F238E27FC236}">
                  <a16:creationId xmlns:a16="http://schemas.microsoft.com/office/drawing/2014/main" id="{638309DD-178F-4F34-AA24-6FD4AAB9179F}"/>
                </a:ext>
              </a:extLst>
            </p:cNvPr>
            <p:cNvCxnSpPr>
              <a:cxnSpLocks/>
              <a:stCxn id="227" idx="3"/>
              <a:endCxn id="239" idx="1"/>
            </p:cNvCxnSpPr>
            <p:nvPr/>
          </p:nvCxnSpPr>
          <p:spPr>
            <a:xfrm>
              <a:off x="7299229" y="4364516"/>
              <a:ext cx="947667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41" name="Straight Arrow Connector 38">
              <a:extLst>
                <a:ext uri="{FF2B5EF4-FFF2-40B4-BE49-F238E27FC236}">
                  <a16:creationId xmlns:a16="http://schemas.microsoft.com/office/drawing/2014/main" id="{640677E4-6164-4A5B-82AA-972382A81E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4468" y="4229198"/>
              <a:ext cx="281428" cy="1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ectangle 30">
              <a:extLst>
                <a:ext uri="{FF2B5EF4-FFF2-40B4-BE49-F238E27FC236}">
                  <a16:creationId xmlns:a16="http://schemas.microsoft.com/office/drawing/2014/main" id="{219380C0-FDF3-4CC3-9638-F2C39A82E7C8}"/>
                </a:ext>
              </a:extLst>
            </p:cNvPr>
            <p:cNvSpPr/>
            <p:nvPr/>
          </p:nvSpPr>
          <p:spPr bwMode="auto">
            <a:xfrm>
              <a:off x="9252873" y="3620141"/>
              <a:ext cx="1094382" cy="310250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pass</a:t>
              </a:r>
              <a:endParaRPr lang="en-US" sz="3200" b="1" kern="0" dirty="0"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43" name="Rectangle 28">
              <a:extLst>
                <a:ext uri="{FF2B5EF4-FFF2-40B4-BE49-F238E27FC236}">
                  <a16:creationId xmlns:a16="http://schemas.microsoft.com/office/drawing/2014/main" id="{579514B5-6256-42C4-8554-33BEAA872E6D}"/>
                </a:ext>
              </a:extLst>
            </p:cNvPr>
            <p:cNvSpPr/>
            <p:nvPr/>
          </p:nvSpPr>
          <p:spPr bwMode="auto">
            <a:xfrm>
              <a:off x="8175735" y="3249568"/>
              <a:ext cx="2027931" cy="467343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r>
                <a:rPr lang="en-US" sz="3200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 Lib database</a:t>
              </a:r>
            </a:p>
          </p:txBody>
        </p:sp>
        <p:cxnSp>
          <p:nvCxnSpPr>
            <p:cNvPr id="244" name="Straight Arrow Connector 38">
              <a:extLst>
                <a:ext uri="{FF2B5EF4-FFF2-40B4-BE49-F238E27FC236}">
                  <a16:creationId xmlns:a16="http://schemas.microsoft.com/office/drawing/2014/main" id="{605EB70E-14E7-48E2-9D68-87453C3DE766}"/>
                </a:ext>
              </a:extLst>
            </p:cNvPr>
            <p:cNvCxnSpPr>
              <a:cxnSpLocks/>
              <a:stCxn id="243" idx="1"/>
            </p:cNvCxnSpPr>
            <p:nvPr/>
          </p:nvCxnSpPr>
          <p:spPr>
            <a:xfrm flipH="1" flipV="1">
              <a:off x="7527187" y="3477363"/>
              <a:ext cx="648548" cy="5877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45" name="Straight Arrow Connector 42">
              <a:extLst>
                <a:ext uri="{FF2B5EF4-FFF2-40B4-BE49-F238E27FC236}">
                  <a16:creationId xmlns:a16="http://schemas.microsoft.com/office/drawing/2014/main" id="{B8C4CAB2-C180-49BF-9153-5D526A5B2F22}"/>
                </a:ext>
              </a:extLst>
            </p:cNvPr>
            <p:cNvCxnSpPr>
              <a:cxnSpLocks/>
              <a:stCxn id="239" idx="0"/>
              <a:endCxn id="243" idx="2"/>
            </p:cNvCxnSpPr>
            <p:nvPr/>
          </p:nvCxnSpPr>
          <p:spPr>
            <a:xfrm flipV="1">
              <a:off x="9189161" y="3716911"/>
              <a:ext cx="540" cy="36929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46" name="Straight Arrow Connector 42">
              <a:extLst>
                <a:ext uri="{FF2B5EF4-FFF2-40B4-BE49-F238E27FC236}">
                  <a16:creationId xmlns:a16="http://schemas.microsoft.com/office/drawing/2014/main" id="{9AFB74CA-0245-4318-BAC8-B0BC4FBD2E15}"/>
                </a:ext>
              </a:extLst>
            </p:cNvPr>
            <p:cNvCxnSpPr>
              <a:cxnSpLocks/>
            </p:cNvCxnSpPr>
            <p:nvPr/>
          </p:nvCxnSpPr>
          <p:spPr>
            <a:xfrm>
              <a:off x="7555895" y="3477362"/>
              <a:ext cx="0" cy="75245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sp>
          <p:nvSpPr>
            <p:cNvPr id="247" name="Rectangle 32">
              <a:extLst>
                <a:ext uri="{FF2B5EF4-FFF2-40B4-BE49-F238E27FC236}">
                  <a16:creationId xmlns:a16="http://schemas.microsoft.com/office/drawing/2014/main" id="{584F1B27-AA07-4906-AC12-834DD5F2491B}"/>
                </a:ext>
              </a:extLst>
            </p:cNvPr>
            <p:cNvSpPr/>
            <p:nvPr/>
          </p:nvSpPr>
          <p:spPr bwMode="auto">
            <a:xfrm>
              <a:off x="5048061" y="5014606"/>
              <a:ext cx="1871302" cy="36906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r>
                <a:rPr lang="en-US" sz="2800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latin typeface="Arial" pitchFamily="34" charset="0"/>
                  <a:ea typeface="微软雅黑" pitchFamily="34" charset="-122"/>
                </a:rPr>
                <a:t>Predicted Timing Lib</a:t>
              </a:r>
            </a:p>
          </p:txBody>
        </p:sp>
        <p:cxnSp>
          <p:nvCxnSpPr>
            <p:cNvPr id="248" name="Straight Arrow Connector 42">
              <a:extLst>
                <a:ext uri="{FF2B5EF4-FFF2-40B4-BE49-F238E27FC236}">
                  <a16:creationId xmlns:a16="http://schemas.microsoft.com/office/drawing/2014/main" id="{94FDB115-F7C1-4CC2-9C8C-137FC2303B39}"/>
                </a:ext>
              </a:extLst>
            </p:cNvPr>
            <p:cNvCxnSpPr>
              <a:cxnSpLocks/>
            </p:cNvCxnSpPr>
            <p:nvPr/>
          </p:nvCxnSpPr>
          <p:spPr>
            <a:xfrm>
              <a:off x="5986514" y="4602275"/>
              <a:ext cx="0" cy="42549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49" name="Straight Arrow Connector 42">
              <a:extLst>
                <a:ext uri="{FF2B5EF4-FFF2-40B4-BE49-F238E27FC236}">
                  <a16:creationId xmlns:a16="http://schemas.microsoft.com/office/drawing/2014/main" id="{DF0C9989-CAEF-4184-A5B9-E85CFEEBDA29}"/>
                </a:ext>
              </a:extLst>
            </p:cNvPr>
            <p:cNvCxnSpPr>
              <a:cxnSpLocks/>
              <a:stCxn id="239" idx="2"/>
              <a:endCxn id="232" idx="0"/>
            </p:cNvCxnSpPr>
            <p:nvPr/>
          </p:nvCxnSpPr>
          <p:spPr>
            <a:xfrm flipH="1">
              <a:off x="9189160" y="4642828"/>
              <a:ext cx="2" cy="23775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  <p:cxnSp>
          <p:nvCxnSpPr>
            <p:cNvPr id="250" name="Straight Arrow Connector 35">
              <a:extLst>
                <a:ext uri="{FF2B5EF4-FFF2-40B4-BE49-F238E27FC236}">
                  <a16:creationId xmlns:a16="http://schemas.microsoft.com/office/drawing/2014/main" id="{735A7173-11BF-4BD7-B951-FC1744E7A087}"/>
                </a:ext>
              </a:extLst>
            </p:cNvPr>
            <p:cNvCxnSpPr/>
            <p:nvPr/>
          </p:nvCxnSpPr>
          <p:spPr>
            <a:xfrm>
              <a:off x="5983712" y="3154001"/>
              <a:ext cx="0" cy="230114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lg" len="lg"/>
            </a:ln>
            <a:effectLst/>
          </p:spPr>
        </p:cxnSp>
      </p:grpSp>
      <p:pic>
        <p:nvPicPr>
          <p:cNvPr id="108" name="Picture 2">
            <a:extLst>
              <a:ext uri="{FF2B5EF4-FFF2-40B4-BE49-F238E27FC236}">
                <a16:creationId xmlns:a16="http://schemas.microsoft.com/office/drawing/2014/main" id="{755879E9-1AE2-4113-B69F-E830658A5A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15171" y="1824542"/>
            <a:ext cx="3548636" cy="263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E93FB167-2C73-4727-93C9-68DC03BA0174}"/>
              </a:ext>
            </a:extLst>
          </p:cNvPr>
          <p:cNvSpPr txBox="1"/>
          <p:nvPr/>
        </p:nvSpPr>
        <p:spPr>
          <a:xfrm>
            <a:off x="12166999" y="29891509"/>
            <a:ext cx="10136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itchFamily="2" charset="2"/>
              <a:buChar char="l"/>
            </a:pPr>
            <a:r>
              <a:rPr lang="en-US" altLang="zh-CN" sz="4000" b="1" dirty="0"/>
              <a:t>Confusion Tables for arc existence &amp; types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16832D01-1310-45B8-AA55-AFA280B6A10E}"/>
              </a:ext>
            </a:extLst>
          </p:cNvPr>
          <p:cNvSpPr txBox="1"/>
          <p:nvPr/>
        </p:nvSpPr>
        <p:spPr>
          <a:xfrm>
            <a:off x="12212315" y="37884397"/>
            <a:ext cx="10136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Wingdings" pitchFamily="2" charset="2"/>
              <a:buChar char="l"/>
            </a:pPr>
            <a:r>
              <a:rPr lang="en-US" altLang="zh-CN" sz="4000" b="1" dirty="0"/>
              <a:t>Missing Arcs Distribution by cell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FFB700-A896-4DE7-BFC5-CDFE0AAE69AD}"/>
              </a:ext>
            </a:extLst>
          </p:cNvPr>
          <p:cNvGrpSpPr/>
          <p:nvPr/>
        </p:nvGrpSpPr>
        <p:grpSpPr>
          <a:xfrm>
            <a:off x="22407685" y="24658405"/>
            <a:ext cx="9618302" cy="18518426"/>
            <a:chOff x="21929485" y="26379396"/>
            <a:chExt cx="10080000" cy="16324909"/>
          </a:xfrm>
        </p:grpSpPr>
        <p:sp>
          <p:nvSpPr>
            <p:cNvPr id="17" name="圆角矩形 16"/>
            <p:cNvSpPr/>
            <p:nvPr/>
          </p:nvSpPr>
          <p:spPr>
            <a:xfrm>
              <a:off x="21929485" y="26379396"/>
              <a:ext cx="10080000" cy="16324909"/>
            </a:xfrm>
            <a:prstGeom prst="roundRect">
              <a:avLst>
                <a:gd name="adj" fmla="val 8370"/>
              </a:avLst>
            </a:prstGeom>
            <a:solidFill>
              <a:schemeClr val="bg1">
                <a:lumMod val="85000"/>
                <a:alpha val="90000"/>
              </a:scheme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3038161" y="26910039"/>
              <a:ext cx="783396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b="1" u="sng" dirty="0">
                  <a:solidFill>
                    <a:srgbClr val="0070C0"/>
                  </a:solidFill>
                </a:rPr>
                <a:t>Conclusions</a:t>
              </a:r>
              <a:endParaRPr lang="zh-CN" altLang="en-US" sz="7200" b="1" u="sng" dirty="0">
                <a:solidFill>
                  <a:srgbClr val="0070C0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69FF784-1DAE-4E2A-BD09-633280929CDB}"/>
                </a:ext>
              </a:extLst>
            </p:cNvPr>
            <p:cNvSpPr txBox="1"/>
            <p:nvPr/>
          </p:nvSpPr>
          <p:spPr>
            <a:xfrm>
              <a:off x="29350220" y="40590237"/>
              <a:ext cx="1872208" cy="13111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4400" dirty="0">
                  <a:latin typeface="Trebuchet MS" panose="020B0603020202020204" pitchFamily="34" charset="0"/>
                </a:rPr>
                <a:t>Booth: #651</a:t>
              </a:r>
            </a:p>
          </p:txBody>
        </p:sp>
        <p:pic>
          <p:nvPicPr>
            <p:cNvPr id="4" name="Picture 3" descr="A close up of a sign&#10;&#10;Description automatically generated">
              <a:extLst>
                <a:ext uri="{FF2B5EF4-FFF2-40B4-BE49-F238E27FC236}">
                  <a16:creationId xmlns:a16="http://schemas.microsoft.com/office/drawing/2014/main" id="{F96D9E25-B213-4918-91BA-18335C5031E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55578" y="39445925"/>
              <a:ext cx="5818577" cy="2872504"/>
            </a:xfrm>
            <a:prstGeom prst="rect">
              <a:avLst/>
            </a:prstGeom>
          </p:spPr>
        </p:pic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2FEC66D7-7EFB-4FEB-B286-C3488B0B3E28}"/>
                </a:ext>
              </a:extLst>
            </p:cNvPr>
            <p:cNvSpPr txBox="1"/>
            <p:nvPr/>
          </p:nvSpPr>
          <p:spPr>
            <a:xfrm>
              <a:off x="22150499" y="27544826"/>
              <a:ext cx="9720000" cy="11205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2400"/>
                </a:spcBef>
              </a:pPr>
              <a:endParaRPr lang="en-US" altLang="zh-CN" sz="4000" b="1" dirty="0"/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Found significant number of real missing arcs in live projects</a:t>
              </a:r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Reduce number of false positive missing arcs  significantly which make it useable at nVidia</a:t>
              </a:r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Reduce runtime significantly which can enable interactive prediction </a:t>
              </a:r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Incremental training for better accuracy and immediate feedback for “what-if analysis”</a:t>
              </a:r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Able to predict timing types</a:t>
              </a:r>
            </a:p>
            <a:p>
              <a:pPr marL="571500" indent="-571500" algn="just">
                <a:spcBef>
                  <a:spcPts val="2400"/>
                </a:spcBef>
                <a:buFontTx/>
                <a:buChar char="-"/>
              </a:pPr>
              <a:r>
                <a:rPr lang="en-US" altLang="zh-CN" sz="4400" dirty="0">
                  <a:solidFill>
                    <a:schemeClr val="tx2"/>
                  </a:solidFill>
                </a:rPr>
                <a:t>Can be expanded easily to cover train and inference of other timing arc attributes, such as timing sense and conditional arc attributes</a:t>
              </a:r>
            </a:p>
          </p:txBody>
        </p:sp>
      </p:grpSp>
      <p:sp>
        <p:nvSpPr>
          <p:cNvPr id="114" name="Content Placeholder 2">
            <a:extLst>
              <a:ext uri="{FF2B5EF4-FFF2-40B4-BE49-F238E27FC236}">
                <a16:creationId xmlns:a16="http://schemas.microsoft.com/office/drawing/2014/main" id="{7A7B63C0-1084-48D6-8FFE-2596E8847836}"/>
              </a:ext>
            </a:extLst>
          </p:cNvPr>
          <p:cNvSpPr txBox="1">
            <a:spLocks/>
          </p:cNvSpPr>
          <p:nvPr/>
        </p:nvSpPr>
        <p:spPr>
          <a:xfrm>
            <a:off x="1615958" y="26114716"/>
            <a:ext cx="9516237" cy="8218641"/>
          </a:xfrm>
          <a:prstGeom prst="rect">
            <a:avLst/>
          </a:prstGeom>
        </p:spPr>
        <p:txBody>
          <a:bodyPr vert="horz" lIns="438949" tIns="219474" rIns="438949" bIns="219474" rtlCol="0">
            <a:noAutofit/>
          </a:bodyPr>
          <a:lstStyle>
            <a:lvl1pPr marL="0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15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194743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13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389486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1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6584229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778972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0973714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168457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363200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557943" indent="0" algn="ctr" defTabSz="4389486" rtl="0" eaLnBrk="1" latinLnBrk="0" hangingPunct="1">
              <a:spcBef>
                <a:spcPct val="20000"/>
              </a:spcBef>
              <a:buFont typeface="Arial" pitchFamily="34" charset="0"/>
              <a:buNone/>
              <a:defRPr sz="9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>
                <a:solidFill>
                  <a:schemeClr val="tx2"/>
                </a:solidFill>
              </a:rPr>
              <a:t>ML Classifiers Evaluated: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MLPClassifier, used in latest implementation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AdaBoostClassifier, DecisionTreeClassifier, …</a:t>
            </a:r>
          </a:p>
          <a:p>
            <a:pPr algn="l"/>
            <a:r>
              <a:rPr lang="en-US" sz="2800" b="1" dirty="0">
                <a:solidFill>
                  <a:schemeClr val="tx2"/>
                </a:solidFill>
              </a:rPr>
              <a:t>Input ML features (9)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Cell name, pin_name/direction,   related_pin_name/direction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Pin_properties – clock, drive_current, function, is_pad,  three_state, …</a:t>
            </a:r>
          </a:p>
          <a:p>
            <a:pPr algn="l"/>
            <a:r>
              <a:rPr lang="en-US" sz="2800" b="1" dirty="0">
                <a:solidFill>
                  <a:schemeClr val="tx2"/>
                </a:solidFill>
              </a:rPr>
              <a:t>3 Major Timing Arc Labels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Timing types (17), combinational, etc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Timing sense (3), positive_unate, etc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Conditional arc (4), clock_gating_flag, etc</a:t>
            </a:r>
          </a:p>
          <a:p>
            <a:pPr algn="l"/>
            <a:r>
              <a:rPr lang="en-US" sz="2800" b="1" dirty="0">
                <a:solidFill>
                  <a:schemeClr val="tx2"/>
                </a:solidFill>
              </a:rPr>
              <a:t>Timing Arc Prediction Flow: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Predict timing types with probability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Train arc existence threshold as control parameter</a:t>
            </a:r>
          </a:p>
          <a:p>
            <a:pPr algn="l"/>
            <a:r>
              <a:rPr lang="en-US" sz="2800" dirty="0">
                <a:solidFill>
                  <a:schemeClr val="tx2"/>
                </a:solidFill>
              </a:rPr>
              <a:t>   - As arc existence feature based on above threshold</a:t>
            </a:r>
          </a:p>
        </p:txBody>
      </p:sp>
      <p:sp>
        <p:nvSpPr>
          <p:cNvPr id="116" name="Text Placeholder 3">
            <a:extLst>
              <a:ext uri="{FF2B5EF4-FFF2-40B4-BE49-F238E27FC236}">
                <a16:creationId xmlns:a16="http://schemas.microsoft.com/office/drawing/2014/main" id="{74B73C87-2DAC-4143-A726-CC05237DCA28}"/>
              </a:ext>
            </a:extLst>
          </p:cNvPr>
          <p:cNvSpPr txBox="1">
            <a:spLocks/>
          </p:cNvSpPr>
          <p:nvPr/>
        </p:nvSpPr>
        <p:spPr>
          <a:xfrm>
            <a:off x="12869394" y="10570717"/>
            <a:ext cx="6589566" cy="32486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marR="0" indent="0" algn="l" defTabSz="9143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kern="1200">
                <a:solidFill>
                  <a:schemeClr val="bg1"/>
                </a:solidFill>
                <a:latin typeface="Tw Cen MT" pitchFamily="34" charset="0"/>
                <a:ea typeface="宋体" pitchFamily="2" charset="-122"/>
                <a:cs typeface="+mn-cs"/>
              </a:defRPr>
            </a:lvl1pPr>
            <a:lvl2pPr marL="45718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2pPr>
            <a:lvl3pPr marL="914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3pPr>
            <a:lvl4pPr marL="13715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4pPr>
            <a:lvl5pPr marL="182872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5pPr>
            <a:lvl6pPr marL="2285909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6pPr>
            <a:lvl7pPr marL="2743090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7pPr>
            <a:lvl8pPr marL="3200272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8pPr>
            <a:lvl9pPr marL="3657454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en-US" sz="3600" dirty="0">
                <a:solidFill>
                  <a:schemeClr val="tx2"/>
                </a:solidFill>
                <a:latin typeface="+mn-lt"/>
              </a:rPr>
              <a:t>Training flow (comprehensive):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Partition training set to fixed number same size subset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Loop through all subset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Remove a subset and then build a model</a:t>
            </a: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Evaluate above model using the subset as test set</a:t>
            </a: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Keep the model with best score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D316616-E1A9-47C1-BE68-6EF1D506D74A}"/>
              </a:ext>
            </a:extLst>
          </p:cNvPr>
          <p:cNvGrpSpPr/>
          <p:nvPr/>
        </p:nvGrpSpPr>
        <p:grpSpPr>
          <a:xfrm>
            <a:off x="15115139" y="15187529"/>
            <a:ext cx="3184985" cy="7647348"/>
            <a:chOff x="6248400" y="1681324"/>
            <a:chExt cx="1981200" cy="3049373"/>
          </a:xfrm>
        </p:grpSpPr>
        <p:sp>
          <p:nvSpPr>
            <p:cNvPr id="152" name="Rectangle 28">
              <a:extLst>
                <a:ext uri="{FF2B5EF4-FFF2-40B4-BE49-F238E27FC236}">
                  <a16:creationId xmlns:a16="http://schemas.microsoft.com/office/drawing/2014/main" id="{94A27824-FDF1-4D30-89E2-FB54E8B9BCDE}"/>
                </a:ext>
              </a:extLst>
            </p:cNvPr>
            <p:cNvSpPr/>
            <p:nvPr/>
          </p:nvSpPr>
          <p:spPr bwMode="auto">
            <a:xfrm>
              <a:off x="6352775" y="1681324"/>
              <a:ext cx="1266869" cy="653341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Training Data Set</a:t>
              </a:r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23205AE2-653F-42F1-BC3A-E0719855C2E5}"/>
                </a:ext>
              </a:extLst>
            </p:cNvPr>
            <p:cNvCxnSpPr>
              <a:cxnSpLocks/>
            </p:cNvCxnSpPr>
            <p:nvPr/>
          </p:nvCxnSpPr>
          <p:spPr>
            <a:xfrm>
              <a:off x="6965084" y="3921019"/>
              <a:ext cx="1" cy="2895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A6260306-A07F-4BB8-BE81-080616F8C2F8}"/>
                </a:ext>
              </a:extLst>
            </p:cNvPr>
            <p:cNvCxnSpPr>
              <a:cxnSpLocks/>
            </p:cNvCxnSpPr>
            <p:nvPr/>
          </p:nvCxnSpPr>
          <p:spPr>
            <a:xfrm>
              <a:off x="6986210" y="2361301"/>
              <a:ext cx="443" cy="22951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Can 24">
              <a:extLst>
                <a:ext uri="{FF2B5EF4-FFF2-40B4-BE49-F238E27FC236}">
                  <a16:creationId xmlns:a16="http://schemas.microsoft.com/office/drawing/2014/main" id="{0A58544F-7833-4E8C-9F30-84D8FB76C86D}"/>
                </a:ext>
              </a:extLst>
            </p:cNvPr>
            <p:cNvSpPr/>
            <p:nvPr/>
          </p:nvSpPr>
          <p:spPr>
            <a:xfrm>
              <a:off x="6414710" y="4210594"/>
              <a:ext cx="1143000" cy="520103"/>
            </a:xfrm>
            <a:prstGeom prst="ca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Model</a:t>
              </a:r>
            </a:p>
          </p:txBody>
        </p:sp>
        <p:sp>
          <p:nvSpPr>
            <p:cNvPr id="156" name="Multidocument 25">
              <a:extLst>
                <a:ext uri="{FF2B5EF4-FFF2-40B4-BE49-F238E27FC236}">
                  <a16:creationId xmlns:a16="http://schemas.microsoft.com/office/drawing/2014/main" id="{AF9093FC-20E4-4288-B5AA-EFF0BAF1FB54}"/>
                </a:ext>
              </a:extLst>
            </p:cNvPr>
            <p:cNvSpPr/>
            <p:nvPr/>
          </p:nvSpPr>
          <p:spPr>
            <a:xfrm>
              <a:off x="6248400" y="2598984"/>
              <a:ext cx="1981200" cy="1295400"/>
            </a:xfrm>
            <a:prstGeom prst="flowChartMultidocumen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Select the best score model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02CABEE-D1EA-4FD1-90CB-DFCF75A13F35}"/>
              </a:ext>
            </a:extLst>
          </p:cNvPr>
          <p:cNvGrpSpPr/>
          <p:nvPr/>
        </p:nvGrpSpPr>
        <p:grpSpPr>
          <a:xfrm>
            <a:off x="20615307" y="14680390"/>
            <a:ext cx="4988026" cy="8328260"/>
            <a:chOff x="5126828" y="1688450"/>
            <a:chExt cx="3102771" cy="3320886"/>
          </a:xfrm>
        </p:grpSpPr>
        <p:sp>
          <p:nvSpPr>
            <p:cNvPr id="141" name="Rectangle 30">
              <a:extLst>
                <a:ext uri="{FF2B5EF4-FFF2-40B4-BE49-F238E27FC236}">
                  <a16:creationId xmlns:a16="http://schemas.microsoft.com/office/drawing/2014/main" id="{ED4053D8-465D-4847-90B8-E3A332508821}"/>
                </a:ext>
              </a:extLst>
            </p:cNvPr>
            <p:cNvSpPr/>
            <p:nvPr/>
          </p:nvSpPr>
          <p:spPr bwMode="auto">
            <a:xfrm>
              <a:off x="5711633" y="3499449"/>
              <a:ext cx="1927238" cy="454623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Incremental Training </a:t>
              </a:r>
            </a:p>
          </p:txBody>
        </p:sp>
        <p:sp>
          <p:nvSpPr>
            <p:cNvPr id="142" name="Rectangle 31">
              <a:extLst>
                <a:ext uri="{FF2B5EF4-FFF2-40B4-BE49-F238E27FC236}">
                  <a16:creationId xmlns:a16="http://schemas.microsoft.com/office/drawing/2014/main" id="{9FC2B8DF-DD0C-48AB-BA66-F87FF6884BD0}"/>
                </a:ext>
              </a:extLst>
            </p:cNvPr>
            <p:cNvSpPr/>
            <p:nvPr/>
          </p:nvSpPr>
          <p:spPr bwMode="auto">
            <a:xfrm>
              <a:off x="5715000" y="2667000"/>
              <a:ext cx="1923870" cy="515185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16200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Weight processing</a:t>
              </a:r>
            </a:p>
            <a:p>
              <a:pPr algn="ctr"/>
              <a:endParaRPr lang="en-US" sz="825" b="1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43" name="Rectangle 28">
              <a:extLst>
                <a:ext uri="{FF2B5EF4-FFF2-40B4-BE49-F238E27FC236}">
                  <a16:creationId xmlns:a16="http://schemas.microsoft.com/office/drawing/2014/main" id="{80A14C94-23DA-4AAF-9B28-0ABC5B063837}"/>
                </a:ext>
              </a:extLst>
            </p:cNvPr>
            <p:cNvSpPr/>
            <p:nvPr/>
          </p:nvSpPr>
          <p:spPr bwMode="auto">
            <a:xfrm>
              <a:off x="7010400" y="1761393"/>
              <a:ext cx="1219199" cy="440079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Incremental Training data Set</a:t>
              </a:r>
            </a:p>
          </p:txBody>
        </p:sp>
        <p:cxnSp>
          <p:nvCxnSpPr>
            <p:cNvPr id="144" name="Straight Arrow Connector 143">
              <a:extLst>
                <a:ext uri="{FF2B5EF4-FFF2-40B4-BE49-F238E27FC236}">
                  <a16:creationId xmlns:a16="http://schemas.microsoft.com/office/drawing/2014/main" id="{84B436AD-4972-4023-96E8-7B5895897FA3}"/>
                </a:ext>
              </a:extLst>
            </p:cNvPr>
            <p:cNvCxnSpPr>
              <a:cxnSpLocks/>
              <a:stCxn id="142" idx="2"/>
            </p:cNvCxnSpPr>
            <p:nvPr/>
          </p:nvCxnSpPr>
          <p:spPr>
            <a:xfrm>
              <a:off x="6676935" y="3182185"/>
              <a:ext cx="444" cy="31468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F31A160F-AF02-47F3-855E-850427A34121}"/>
                </a:ext>
              </a:extLst>
            </p:cNvPr>
            <p:cNvCxnSpPr>
              <a:cxnSpLocks/>
            </p:cNvCxnSpPr>
            <p:nvPr/>
          </p:nvCxnSpPr>
          <p:spPr>
            <a:xfrm>
              <a:off x="6678082" y="2469893"/>
              <a:ext cx="0" cy="20849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Arrow Connector 145">
              <a:extLst>
                <a:ext uri="{FF2B5EF4-FFF2-40B4-BE49-F238E27FC236}">
                  <a16:creationId xmlns:a16="http://schemas.microsoft.com/office/drawing/2014/main" id="{0130A216-7820-400C-B01D-B28E294B6613}"/>
                </a:ext>
              </a:extLst>
            </p:cNvPr>
            <p:cNvCxnSpPr>
              <a:cxnSpLocks/>
            </p:cNvCxnSpPr>
            <p:nvPr/>
          </p:nvCxnSpPr>
          <p:spPr>
            <a:xfrm>
              <a:off x="5698328" y="2198974"/>
              <a:ext cx="0" cy="27091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CA4DEDBA-E2BE-407F-BF12-1D5855D23F27}"/>
                </a:ext>
              </a:extLst>
            </p:cNvPr>
            <p:cNvCxnSpPr>
              <a:cxnSpLocks/>
            </p:cNvCxnSpPr>
            <p:nvPr/>
          </p:nvCxnSpPr>
          <p:spPr>
            <a:xfrm>
              <a:off x="7638869" y="2175764"/>
              <a:ext cx="0" cy="26842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6BFEC97A-6DF0-4618-9779-B4C1AC861FE2}"/>
                </a:ext>
              </a:extLst>
            </p:cNvPr>
            <p:cNvCxnSpPr>
              <a:cxnSpLocks/>
            </p:cNvCxnSpPr>
            <p:nvPr/>
          </p:nvCxnSpPr>
          <p:spPr>
            <a:xfrm>
              <a:off x="5698328" y="2469893"/>
              <a:ext cx="1940541" cy="0"/>
            </a:xfrm>
            <a:prstGeom prst="line">
              <a:avLst/>
            </a:prstGeom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1967563C-1B1E-4CBF-9BC3-D8B84FFB229F}"/>
                </a:ext>
              </a:extLst>
            </p:cNvPr>
            <p:cNvCxnSpPr>
              <a:cxnSpLocks/>
            </p:cNvCxnSpPr>
            <p:nvPr/>
          </p:nvCxnSpPr>
          <p:spPr>
            <a:xfrm>
              <a:off x="6634630" y="3939021"/>
              <a:ext cx="0" cy="328179"/>
            </a:xfrm>
            <a:prstGeom prst="straightConnector1">
              <a:avLst/>
            </a:prstGeom>
            <a:ln>
              <a:solidFill>
                <a:schemeClr val="tx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Can 18">
              <a:extLst>
                <a:ext uri="{FF2B5EF4-FFF2-40B4-BE49-F238E27FC236}">
                  <a16:creationId xmlns:a16="http://schemas.microsoft.com/office/drawing/2014/main" id="{BFFE09FF-9AB1-4895-A46C-7C643D3EBC41}"/>
                </a:ext>
              </a:extLst>
            </p:cNvPr>
            <p:cNvSpPr/>
            <p:nvPr/>
          </p:nvSpPr>
          <p:spPr>
            <a:xfrm>
              <a:off x="5126828" y="1688450"/>
              <a:ext cx="1143000" cy="520103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ML Model</a:t>
              </a:r>
            </a:p>
          </p:txBody>
        </p:sp>
        <p:sp>
          <p:nvSpPr>
            <p:cNvPr id="151" name="Can 23">
              <a:extLst>
                <a:ext uri="{FF2B5EF4-FFF2-40B4-BE49-F238E27FC236}">
                  <a16:creationId xmlns:a16="http://schemas.microsoft.com/office/drawing/2014/main" id="{C26BDB9E-6BE2-4498-82D3-4FB940C35687}"/>
                </a:ext>
              </a:extLst>
            </p:cNvPr>
            <p:cNvSpPr/>
            <p:nvPr/>
          </p:nvSpPr>
          <p:spPr>
            <a:xfrm>
              <a:off x="6063130" y="4267200"/>
              <a:ext cx="1143000" cy="742136"/>
            </a:xfrm>
            <a:prstGeom prst="ca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Updated Model</a:t>
              </a:r>
            </a:p>
          </p:txBody>
        </p:sp>
      </p:grpSp>
      <p:sp>
        <p:nvSpPr>
          <p:cNvPr id="119" name="Text Placeholder 3">
            <a:extLst>
              <a:ext uri="{FF2B5EF4-FFF2-40B4-BE49-F238E27FC236}">
                <a16:creationId xmlns:a16="http://schemas.microsoft.com/office/drawing/2014/main" id="{34C8EE3E-9732-4454-AE18-9F0A5DC65EED}"/>
              </a:ext>
            </a:extLst>
          </p:cNvPr>
          <p:cNvSpPr txBox="1">
            <a:spLocks/>
          </p:cNvSpPr>
          <p:nvPr/>
        </p:nvSpPr>
        <p:spPr bwMode="auto">
          <a:xfrm>
            <a:off x="26502051" y="9202565"/>
            <a:ext cx="5512464" cy="170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Clr>
                <a:schemeClr val="bg2"/>
              </a:buClr>
              <a:buSzPct val="100000"/>
              <a:buFontTx/>
              <a:buNone/>
              <a:defRPr sz="2800" b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571500" indent="0" algn="ctr" rtl="0" fontAlgn="base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Clr>
                <a:schemeClr val="bg2"/>
              </a:buClr>
              <a:buSzPct val="100000"/>
              <a:buFontTx/>
              <a:buNone/>
              <a:defRPr sz="2800" b="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 rtl="0" fontAlgn="base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Clr>
                <a:schemeClr val="bg2"/>
              </a:buClr>
              <a:buSzPct val="100000"/>
              <a:buFontTx/>
              <a:buNone/>
              <a:defRPr sz="2800" b="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  <a:lvl6pPr marL="25749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30321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893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946525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algn="l" defTabSz="914400">
              <a:spcBef>
                <a:spcPts val="0"/>
              </a:spcBef>
              <a:spcAft>
                <a:spcPts val="0"/>
              </a:spcAft>
            </a:pPr>
            <a:r>
              <a:rPr lang="en-US" sz="3600" kern="0" dirty="0">
                <a:latin typeface="+mn-lt"/>
              </a:rPr>
              <a:t>Application flow (timing arc prediction ):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E46C7A7-3A20-403C-A20D-3CB8E2A78F49}"/>
              </a:ext>
            </a:extLst>
          </p:cNvPr>
          <p:cNvGrpSpPr/>
          <p:nvPr/>
        </p:nvGrpSpPr>
        <p:grpSpPr>
          <a:xfrm>
            <a:off x="26869532" y="10570717"/>
            <a:ext cx="4708297" cy="12437932"/>
            <a:chOff x="2843490" y="1004582"/>
            <a:chExt cx="3734619" cy="4447319"/>
          </a:xfrm>
        </p:grpSpPr>
        <p:sp>
          <p:nvSpPr>
            <p:cNvPr id="122" name="Rectangle 28">
              <a:extLst>
                <a:ext uri="{FF2B5EF4-FFF2-40B4-BE49-F238E27FC236}">
                  <a16:creationId xmlns:a16="http://schemas.microsoft.com/office/drawing/2014/main" id="{E00051E5-EA48-4B60-82F2-26F6C159A4EF}"/>
                </a:ext>
              </a:extLst>
            </p:cNvPr>
            <p:cNvSpPr/>
            <p:nvPr/>
          </p:nvSpPr>
          <p:spPr bwMode="auto">
            <a:xfrm>
              <a:off x="2843490" y="1004582"/>
              <a:ext cx="2926207" cy="433148"/>
            </a:xfrm>
            <a:prstGeom prst="rect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Testing data Set </a:t>
              </a:r>
            </a:p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(cell name, pin name, pin direction)</a:t>
              </a:r>
            </a:p>
          </p:txBody>
        </p:sp>
        <p:sp>
          <p:nvSpPr>
            <p:cNvPr id="123" name="Rectangle 30">
              <a:extLst>
                <a:ext uri="{FF2B5EF4-FFF2-40B4-BE49-F238E27FC236}">
                  <a16:creationId xmlns:a16="http://schemas.microsoft.com/office/drawing/2014/main" id="{82203A1C-CFFD-45AA-9910-C9AF37A5CA81}"/>
                </a:ext>
              </a:extLst>
            </p:cNvPr>
            <p:cNvSpPr/>
            <p:nvPr/>
          </p:nvSpPr>
          <p:spPr bwMode="auto">
            <a:xfrm>
              <a:off x="3303580" y="1758248"/>
              <a:ext cx="1927239" cy="454622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Timing Arc Prediction</a:t>
              </a:r>
            </a:p>
          </p:txBody>
        </p: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id="{AB2FA2B2-4D35-4EA5-B73B-C1322C1969DA}"/>
                </a:ext>
              </a:extLst>
            </p:cNvPr>
            <p:cNvSpPr/>
            <p:nvPr/>
          </p:nvSpPr>
          <p:spPr bwMode="auto">
            <a:xfrm>
              <a:off x="3200400" y="2452213"/>
              <a:ext cx="2224129" cy="405024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16200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Validate arc based on library </a:t>
              </a:r>
            </a:p>
            <a:p>
              <a:pPr algn="ctr"/>
              <a:endParaRPr lang="en-US" sz="1000" b="1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125" name="Rectangle 30">
              <a:extLst>
                <a:ext uri="{FF2B5EF4-FFF2-40B4-BE49-F238E27FC236}">
                  <a16:creationId xmlns:a16="http://schemas.microsoft.com/office/drawing/2014/main" id="{A4114C16-FC2F-48E1-893F-1D512005F80A}"/>
                </a:ext>
              </a:extLst>
            </p:cNvPr>
            <p:cNvSpPr/>
            <p:nvPr/>
          </p:nvSpPr>
          <p:spPr bwMode="auto">
            <a:xfrm>
              <a:off x="5183537" y="3391437"/>
              <a:ext cx="468252" cy="273844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No</a:t>
              </a:r>
            </a:p>
          </p:txBody>
        </p:sp>
        <p:sp>
          <p:nvSpPr>
            <p:cNvPr id="126" name="Flowchart: Decision 125">
              <a:extLst>
                <a:ext uri="{FF2B5EF4-FFF2-40B4-BE49-F238E27FC236}">
                  <a16:creationId xmlns:a16="http://schemas.microsoft.com/office/drawing/2014/main" id="{03EF652F-9454-4F8D-B0B2-B492461BC18A}"/>
                </a:ext>
              </a:extLst>
            </p:cNvPr>
            <p:cNvSpPr/>
            <p:nvPr/>
          </p:nvSpPr>
          <p:spPr>
            <a:xfrm>
              <a:off x="3303578" y="3105409"/>
              <a:ext cx="1985064" cy="562942"/>
            </a:xfrm>
            <a:prstGeom prst="flowChartDecision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Report missing arc? </a:t>
              </a:r>
            </a:p>
          </p:txBody>
        </p:sp>
        <p:sp>
          <p:nvSpPr>
            <p:cNvPr id="127" name="Rectangle 28">
              <a:extLst>
                <a:ext uri="{FF2B5EF4-FFF2-40B4-BE49-F238E27FC236}">
                  <a16:creationId xmlns:a16="http://schemas.microsoft.com/office/drawing/2014/main" id="{BA028D7F-977D-43DE-95FA-4A67A3204F5A}"/>
                </a:ext>
              </a:extLst>
            </p:cNvPr>
            <p:cNvSpPr/>
            <p:nvPr/>
          </p:nvSpPr>
          <p:spPr bwMode="auto">
            <a:xfrm>
              <a:off x="4961283" y="5034039"/>
              <a:ext cx="1616826" cy="416360"/>
            </a:xfrm>
            <a:prstGeom prst="rect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4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Incremental Training process</a:t>
              </a:r>
            </a:p>
          </p:txBody>
        </p:sp>
        <p:sp>
          <p:nvSpPr>
            <p:cNvPr id="128" name="Flowchart: Decision 127">
              <a:extLst>
                <a:ext uri="{FF2B5EF4-FFF2-40B4-BE49-F238E27FC236}">
                  <a16:creationId xmlns:a16="http://schemas.microsoft.com/office/drawing/2014/main" id="{4D8FCDBF-7A7F-42F7-8AAC-8778FA880BB0}"/>
                </a:ext>
              </a:extLst>
            </p:cNvPr>
            <p:cNvSpPr/>
            <p:nvPr/>
          </p:nvSpPr>
          <p:spPr>
            <a:xfrm>
              <a:off x="3303580" y="3950249"/>
              <a:ext cx="1985063" cy="788056"/>
            </a:xfrm>
            <a:prstGeom prst="flowChartDecision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Validate missing arc is real?</a:t>
              </a:r>
              <a:endParaRPr lang="en-US" sz="2400" dirty="0"/>
            </a:p>
          </p:txBody>
        </p:sp>
        <p:sp>
          <p:nvSpPr>
            <p:cNvPr id="129" name="Rectangle 30">
              <a:extLst>
                <a:ext uri="{FF2B5EF4-FFF2-40B4-BE49-F238E27FC236}">
                  <a16:creationId xmlns:a16="http://schemas.microsoft.com/office/drawing/2014/main" id="{FBC1A57C-1F59-4A10-9BFC-24B1EBA75381}"/>
                </a:ext>
              </a:extLst>
            </p:cNvPr>
            <p:cNvSpPr/>
            <p:nvPr/>
          </p:nvSpPr>
          <p:spPr bwMode="auto">
            <a:xfrm>
              <a:off x="3783069" y="3628420"/>
              <a:ext cx="526960" cy="273844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Yes</a:t>
              </a:r>
            </a:p>
          </p:txBody>
        </p:sp>
        <p:sp>
          <p:nvSpPr>
            <p:cNvPr id="130" name="Rectangle 30">
              <a:extLst>
                <a:ext uri="{FF2B5EF4-FFF2-40B4-BE49-F238E27FC236}">
                  <a16:creationId xmlns:a16="http://schemas.microsoft.com/office/drawing/2014/main" id="{4A13F7E8-384A-4A78-996D-4E52DC276938}"/>
                </a:ext>
              </a:extLst>
            </p:cNvPr>
            <p:cNvSpPr/>
            <p:nvPr/>
          </p:nvSpPr>
          <p:spPr bwMode="auto">
            <a:xfrm>
              <a:off x="3797356" y="4663845"/>
              <a:ext cx="515128" cy="273844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Yes</a:t>
              </a: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007FB42E-0EFC-40A2-B1BD-B7952F17E015}"/>
                </a:ext>
              </a:extLst>
            </p:cNvPr>
            <p:cNvCxnSpPr>
              <a:cxnSpLocks/>
            </p:cNvCxnSpPr>
            <p:nvPr/>
          </p:nvCxnSpPr>
          <p:spPr>
            <a:xfrm>
              <a:off x="6039249" y="3400648"/>
              <a:ext cx="0" cy="16333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5B817E29-4A5D-4ED6-AAEC-F0C3BA1D901A}"/>
                </a:ext>
              </a:extLst>
            </p:cNvPr>
            <p:cNvCxnSpPr>
              <a:cxnSpLocks/>
              <a:stCxn id="126" idx="2"/>
            </p:cNvCxnSpPr>
            <p:nvPr/>
          </p:nvCxnSpPr>
          <p:spPr>
            <a:xfrm>
              <a:off x="4296111" y="3668350"/>
              <a:ext cx="10398" cy="29390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C20D9662-3B95-4D8D-8DA4-621FFFA502FD}"/>
                </a:ext>
              </a:extLst>
            </p:cNvPr>
            <p:cNvCxnSpPr>
              <a:cxnSpLocks/>
            </p:cNvCxnSpPr>
            <p:nvPr/>
          </p:nvCxnSpPr>
          <p:spPr>
            <a:xfrm>
              <a:off x="4290205" y="4717191"/>
              <a:ext cx="0" cy="34528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668366F3-F9C5-40DB-AB6B-A8AF0781B567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2868676"/>
              <a:ext cx="1" cy="2173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876B00FC-9EF0-467C-B441-2CA6A2259B3C}"/>
                </a:ext>
              </a:extLst>
            </p:cNvPr>
            <p:cNvCxnSpPr>
              <a:cxnSpLocks/>
            </p:cNvCxnSpPr>
            <p:nvPr/>
          </p:nvCxnSpPr>
          <p:spPr>
            <a:xfrm>
              <a:off x="4270408" y="2213843"/>
              <a:ext cx="0" cy="23420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D36332BF-DD89-498F-9136-D49E8350E031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1440044"/>
              <a:ext cx="0" cy="3538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ectangle 28">
              <a:extLst>
                <a:ext uri="{FF2B5EF4-FFF2-40B4-BE49-F238E27FC236}">
                  <a16:creationId xmlns:a16="http://schemas.microsoft.com/office/drawing/2014/main" id="{6BBA58FF-9B92-40E3-ACD7-B2A922AC10ED}"/>
                </a:ext>
              </a:extLst>
            </p:cNvPr>
            <p:cNvSpPr/>
            <p:nvPr/>
          </p:nvSpPr>
          <p:spPr bwMode="auto">
            <a:xfrm>
              <a:off x="3303578" y="5079969"/>
              <a:ext cx="1411679" cy="371932"/>
            </a:xfrm>
            <a:prstGeom prst="rect">
              <a:avLst/>
            </a:prstGeom>
            <a:solidFill>
              <a:srgbClr val="FF0000"/>
            </a:solidFill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Generate .lib</a:t>
              </a: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3079F1EC-78DC-48D6-AA61-DFDA6D103AAE}"/>
                </a:ext>
              </a:extLst>
            </p:cNvPr>
            <p:cNvCxnSpPr>
              <a:cxnSpLocks/>
              <a:stCxn id="126" idx="3"/>
            </p:cNvCxnSpPr>
            <p:nvPr/>
          </p:nvCxnSpPr>
          <p:spPr>
            <a:xfrm>
              <a:off x="5288642" y="3386879"/>
              <a:ext cx="754017" cy="13768"/>
            </a:xfrm>
            <a:prstGeom prst="straightConnector1">
              <a:avLst/>
            </a:prstGeom>
            <a:ln>
              <a:solidFill>
                <a:schemeClr val="tx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30">
              <a:extLst>
                <a:ext uri="{FF2B5EF4-FFF2-40B4-BE49-F238E27FC236}">
                  <a16:creationId xmlns:a16="http://schemas.microsoft.com/office/drawing/2014/main" id="{26603A12-0EC0-451B-8F6B-4C5942D3AC1A}"/>
                </a:ext>
              </a:extLst>
            </p:cNvPr>
            <p:cNvSpPr/>
            <p:nvPr/>
          </p:nvSpPr>
          <p:spPr bwMode="auto">
            <a:xfrm>
              <a:off x="5183538" y="4349835"/>
              <a:ext cx="468254" cy="273844"/>
            </a:xfrm>
            <a:prstGeom prst="rect">
              <a:avLst/>
            </a:prstGeom>
            <a:noFill/>
            <a:ln w="3175" cap="flat" cmpd="sng" algn="ctr">
              <a:noFill/>
              <a:prstDash val="solid"/>
            </a:ln>
            <a:effectLst>
              <a:outerShdw blurRad="40000" dist="23000" sx="1000" sy="1000" rotWithShape="0">
                <a:srgbClr val="000000"/>
              </a:outerShdw>
            </a:effectLst>
          </p:spPr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kern="0" dirty="0">
                  <a:effectLst>
                    <a:outerShdw blurRad="50800" dist="38100" dir="2700000" algn="tl" rotWithShape="0">
                      <a:prstClr val="black">
                        <a:alpha val="30000"/>
                      </a:prstClr>
                    </a:outerShdw>
                  </a:effectLst>
                  <a:ea typeface="微软雅黑" pitchFamily="34" charset="-122"/>
                </a:rPr>
                <a:t>No</a:t>
              </a:r>
            </a:p>
          </p:txBody>
        </p: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8593026C-A290-4F71-B351-E0689E1ECE84}"/>
                </a:ext>
              </a:extLst>
            </p:cNvPr>
            <p:cNvCxnSpPr>
              <a:cxnSpLocks/>
            </p:cNvCxnSpPr>
            <p:nvPr/>
          </p:nvCxnSpPr>
          <p:spPr>
            <a:xfrm>
              <a:off x="5288642" y="4345278"/>
              <a:ext cx="754017" cy="13768"/>
            </a:xfrm>
            <a:prstGeom prst="straightConnector1">
              <a:avLst/>
            </a:prstGeom>
            <a:ln>
              <a:solidFill>
                <a:schemeClr val="tx1">
                  <a:lumMod val="9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Text Placeholder 3">
            <a:extLst>
              <a:ext uri="{FF2B5EF4-FFF2-40B4-BE49-F238E27FC236}">
                <a16:creationId xmlns:a16="http://schemas.microsoft.com/office/drawing/2014/main" id="{E0E53DB0-F16F-43CF-B115-D688EC26D00F}"/>
              </a:ext>
            </a:extLst>
          </p:cNvPr>
          <p:cNvSpPr txBox="1">
            <a:spLocks/>
          </p:cNvSpPr>
          <p:nvPr/>
        </p:nvSpPr>
        <p:spPr>
          <a:xfrm>
            <a:off x="19732380" y="9922645"/>
            <a:ext cx="6063714" cy="33252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marR="0" indent="0" algn="l" defTabSz="9143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kern="1200">
                <a:solidFill>
                  <a:schemeClr val="bg1"/>
                </a:solidFill>
                <a:latin typeface="Tw Cen MT" pitchFamily="34" charset="0"/>
                <a:ea typeface="宋体" pitchFamily="2" charset="-122"/>
                <a:cs typeface="+mn-cs"/>
              </a:defRPr>
            </a:lvl1pPr>
            <a:lvl2pPr marL="45718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2pPr>
            <a:lvl3pPr marL="914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3pPr>
            <a:lvl4pPr marL="13715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4pPr>
            <a:lvl5pPr marL="182872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5pPr>
            <a:lvl6pPr marL="2285909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6pPr>
            <a:lvl7pPr marL="2743090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7pPr>
            <a:lvl8pPr marL="3200272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8pPr>
            <a:lvl9pPr marL="3657454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9pPr>
          </a:lstStyle>
          <a:p>
            <a:r>
              <a:rPr lang="en-US" sz="3600" dirty="0">
                <a:solidFill>
                  <a:schemeClr val="tx2"/>
                </a:solidFill>
                <a:latin typeface="+mn-lt"/>
              </a:rPr>
              <a:t>Training flow (incremental):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Train weight as control parameter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Expand incremental training set based on weight</a:t>
            </a:r>
          </a:p>
          <a:p>
            <a:pPr marL="800100" lvl="1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Generate prediction model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157" name="Text Placeholder 3">
            <a:extLst>
              <a:ext uri="{FF2B5EF4-FFF2-40B4-BE49-F238E27FC236}">
                <a16:creationId xmlns:a16="http://schemas.microsoft.com/office/drawing/2014/main" id="{77F41989-E387-4CBE-92A2-DF312459B150}"/>
              </a:ext>
            </a:extLst>
          </p:cNvPr>
          <p:cNvSpPr txBox="1">
            <a:spLocks/>
          </p:cNvSpPr>
          <p:nvPr/>
        </p:nvSpPr>
        <p:spPr>
          <a:xfrm>
            <a:off x="1051075" y="13429784"/>
            <a:ext cx="9900142" cy="5637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marR="0" indent="0" algn="l" defTabSz="9143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kern="1200">
                <a:solidFill>
                  <a:schemeClr val="bg1"/>
                </a:solidFill>
                <a:latin typeface="Tw Cen MT" pitchFamily="34" charset="0"/>
                <a:ea typeface="宋体" pitchFamily="2" charset="-122"/>
                <a:cs typeface="+mn-cs"/>
              </a:defRPr>
            </a:lvl1pPr>
            <a:lvl2pPr marL="45718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2pPr>
            <a:lvl3pPr marL="9143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3pPr>
            <a:lvl4pPr marL="137154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4pPr>
            <a:lvl5pPr marL="182872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5pPr>
            <a:lvl6pPr marL="2285909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6pPr>
            <a:lvl7pPr marL="2743090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7pPr>
            <a:lvl8pPr marL="3200272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8pPr>
            <a:lvl9pPr marL="3657454" algn="l" defTabSz="914363" rtl="0" eaLnBrk="1" latinLnBrk="0" hangingPunct="1">
              <a:defRPr kern="1200">
                <a:solidFill>
                  <a:schemeClr val="tx1"/>
                </a:solidFill>
                <a:latin typeface="Tw Cen MT" pitchFamily="34" charset="0"/>
                <a:ea typeface="宋体" pitchFamily="2" charset="-122"/>
                <a:cs typeface="+mn-cs"/>
              </a:defRPr>
            </a:lvl9pPr>
          </a:lstStyle>
          <a:p>
            <a:endParaRPr lang="en-US" sz="3600" dirty="0">
              <a:solidFill>
                <a:schemeClr val="tx2"/>
              </a:solidFill>
              <a:latin typeface="+mn-lt"/>
            </a:endParaRPr>
          </a:p>
          <a:p>
            <a:pPr marL="571500" lvl="1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- </a:t>
            </a:r>
            <a:r>
              <a:rPr lang="en-US" sz="4400" dirty="0">
                <a:solidFill>
                  <a:schemeClr val="tx2"/>
                </a:solidFill>
                <a:latin typeface="+mn-lt"/>
              </a:rPr>
              <a:t>To handle the mounting timing characterization/validation challenges of custom cells needed for analog and mixed-signal (AMS) design; designers rely on manual arc creation and base on design knowledge.</a:t>
            </a:r>
          </a:p>
          <a:p>
            <a:pPr marL="571500" lvl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tx2"/>
                </a:solidFill>
                <a:latin typeface="+mn-lt"/>
              </a:rPr>
              <a:t>- To eliminate error-prone manual effort in arc creation, automation in timing arc prediction through machine-learning approach offer many advantages:</a:t>
            </a:r>
            <a:endParaRPr lang="en-US" sz="3600" dirty="0">
              <a:solidFill>
                <a:schemeClr val="tx2"/>
              </a:solidFill>
              <a:latin typeface="+mn-lt"/>
            </a:endParaRP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History based cross check on arc contents reduces missing  or incorrect entries.</a:t>
            </a: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Suggestion based use case to assist cell owners decision making. </a:t>
            </a:r>
          </a:p>
          <a:p>
            <a:pPr marL="457219" lvl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tx2"/>
                </a:solidFill>
                <a:latin typeface="+mn-lt"/>
              </a:rPr>
              <a:t>- In-house “proof of concept” project of Machine-Learning based solution on arc existence prediction only.</a:t>
            </a:r>
          </a:p>
          <a:p>
            <a:pPr marL="457219" lvl="1"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chemeClr val="tx2"/>
                </a:solidFill>
                <a:latin typeface="+mn-lt"/>
              </a:rPr>
              <a:t>- Further collaborated with Empyrean to develop the additional capabilities in </a:t>
            </a:r>
            <a:r>
              <a:rPr lang="en-US" altLang="zh-CN" sz="4400" i="1" dirty="0">
                <a:solidFill>
                  <a:schemeClr val="tx2"/>
                </a:solidFill>
                <a:latin typeface="Times New Roman" pitchFamily="18" charset="0"/>
                <a:ea typeface="微软雅黑 Light" pitchFamily="34" charset="-122"/>
                <a:cs typeface="Times New Roman" pitchFamily="18" charset="0"/>
              </a:rPr>
              <a:t>Qualib</a:t>
            </a:r>
            <a:r>
              <a:rPr lang="en-US" altLang="zh-CN" sz="4400" baseline="30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</a:t>
            </a:r>
            <a:r>
              <a:rPr lang="en-US" sz="4400" dirty="0">
                <a:solidFill>
                  <a:schemeClr val="tx2"/>
                </a:solidFill>
              </a:rPr>
              <a:t> : </a:t>
            </a:r>
            <a:endParaRPr lang="en-US" sz="4400" dirty="0">
              <a:solidFill>
                <a:schemeClr val="tx2"/>
              </a:solidFill>
              <a:latin typeface="+mn-lt"/>
            </a:endParaRP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Approach for incremental training.</a:t>
            </a:r>
          </a:p>
          <a:p>
            <a:pPr marL="1200150" lvl="2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tx2"/>
                </a:solidFill>
                <a:latin typeface="+mn-lt"/>
              </a:rPr>
              <a:t>Predict arc attributes such as timing type, timing sense …</a:t>
            </a:r>
          </a:p>
          <a:p>
            <a:pPr marL="457219" lvl="1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</a:t>
            </a:r>
            <a:r>
              <a:rPr lang="en-US" altLang="zh-CN" sz="2800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Qualib is a Comprehensive Memory/IP/STD QA/Evaluation tool provided by Huada Empyrean Software Co., Ltd</a:t>
            </a:r>
            <a:endParaRPr lang="en-US" sz="280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6422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700</Words>
  <Application>Microsoft Office PowerPoint</Application>
  <PresentationFormat>Custom</PresentationFormat>
  <Paragraphs>130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Times New Roman</vt:lpstr>
      <vt:lpstr>Trebuchet MS</vt:lpstr>
      <vt:lpstr>Tw Cen MT</vt:lpstr>
      <vt:lpstr>Wingdings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Here …</dc:title>
  <dc:creator>liuyi</dc:creator>
  <cp:lastModifiedBy>Eric Hsu</cp:lastModifiedBy>
  <cp:revision>128</cp:revision>
  <dcterms:created xsi:type="dcterms:W3CDTF">2018-05-17T02:10:18Z</dcterms:created>
  <dcterms:modified xsi:type="dcterms:W3CDTF">2019-05-23T15:46:11Z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558183-044c-4105-8d9c-cea02a2a3d86_Enabled">
    <vt:lpwstr>True</vt:lpwstr>
  </property>
  <property fmtid="{D5CDD505-2E9C-101B-9397-08002B2CF9AE}" pid="3" name="MSIP_Label_6b558183-044c-4105-8d9c-cea02a2a3d86_SiteId">
    <vt:lpwstr>43083d15-7273-40c1-b7db-39efd9ccc17a</vt:lpwstr>
  </property>
  <property fmtid="{D5CDD505-2E9C-101B-9397-08002B2CF9AE}" pid="4" name="MSIP_Label_6b558183-044c-4105-8d9c-cea02a2a3d86_Owner">
    <vt:lpwstr>erhsu@nvidia.com</vt:lpwstr>
  </property>
  <property fmtid="{D5CDD505-2E9C-101B-9397-08002B2CF9AE}" pid="5" name="MSIP_Label_6b558183-044c-4105-8d9c-cea02a2a3d86_SetDate">
    <vt:lpwstr>2019-05-22T23:08:49.6524876Z</vt:lpwstr>
  </property>
  <property fmtid="{D5CDD505-2E9C-101B-9397-08002B2CF9AE}" pid="6" name="MSIP_Label_6b558183-044c-4105-8d9c-cea02a2a3d86_Name">
    <vt:lpwstr>Unrestricted</vt:lpwstr>
  </property>
  <property fmtid="{D5CDD505-2E9C-101B-9397-08002B2CF9AE}" pid="7" name="MSIP_Label_6b558183-044c-4105-8d9c-cea02a2a3d86_Application">
    <vt:lpwstr>Microsoft Azure Information Protection</vt:lpwstr>
  </property>
  <property fmtid="{D5CDD505-2E9C-101B-9397-08002B2CF9AE}" pid="8" name="MSIP_Label_6b558183-044c-4105-8d9c-cea02a2a3d86_Extended_MSFT_Method">
    <vt:lpwstr>Automatic</vt:lpwstr>
  </property>
  <property fmtid="{D5CDD505-2E9C-101B-9397-08002B2CF9AE}" pid="9" name="Sensitivity">
    <vt:lpwstr>Unrestricted</vt:lpwstr>
  </property>
</Properties>
</file>